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5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A4A3A4"/>
          </p15:clr>
        </p15:guide>
        <p15:guide id="2" pos="332">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45" roundtripDataSignature="AMtx7mieLfzmQWT2p3MoR4iSRGBrLfsr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8F53CD-DD00-4DAB-99A4-697320C2DB28}">
  <a:tblStyle styleId="{628F53CD-DD00-4DAB-99A4-697320C2DB28}"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F5FC"/>
          </a:solidFill>
        </a:fill>
      </a:tcStyle>
    </a:wholeTbl>
    <a:band1H>
      <a:tcTxStyle b="off" i="off"/>
      <a:tcStyle>
        <a:fill>
          <a:solidFill>
            <a:srgbClr val="D4EAF8"/>
          </a:solidFill>
        </a:fill>
      </a:tcStyle>
    </a:band1H>
    <a:band2H>
      <a:tcTxStyle b="off" i="off"/>
    </a:band2H>
    <a:band1V>
      <a:tcTxStyle b="off" i="off"/>
      <a:tcStyle>
        <a:fill>
          <a:solidFill>
            <a:srgbClr val="D4EAF8"/>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332"/>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slide" Target="slides/slide37.xml"/><Relationship Id="rId21" Type="http://schemas.openxmlformats.org/officeDocument/2006/relationships/slide" Target="slides/slide14.xml"/><Relationship Id="rId43" Type="http://schemas.openxmlformats.org/officeDocument/2006/relationships/slide" Target="slides/slide36.xml"/><Relationship Id="rId24" Type="http://schemas.openxmlformats.org/officeDocument/2006/relationships/slide" Target="slides/slide17.xml"/><Relationship Id="rId23" Type="http://schemas.openxmlformats.org/officeDocument/2006/relationships/slide" Target="slides/slide16.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hu-H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t/>
            </a:r>
            <a:endParaRPr/>
          </a:p>
        </p:txBody>
      </p:sp>
      <p:sp>
        <p:nvSpPr>
          <p:cNvPr id="188" name="Google Shape;18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t/>
            </a:r>
            <a:endParaRPr/>
          </a:p>
        </p:txBody>
      </p:sp>
      <p:sp>
        <p:nvSpPr>
          <p:cNvPr id="195" name="Google Shape;19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t/>
            </a:r>
            <a:endParaRPr/>
          </a:p>
        </p:txBody>
      </p:sp>
      <p:sp>
        <p:nvSpPr>
          <p:cNvPr id="204" name="Google Shape;20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hu-HU"/>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t/>
            </a:r>
            <a:endParaRPr/>
          </a:p>
        </p:txBody>
      </p:sp>
      <p:sp>
        <p:nvSpPr>
          <p:cNvPr id="221" name="Google Shape;22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t/>
            </a:r>
            <a:endParaRPr/>
          </a:p>
        </p:txBody>
      </p:sp>
      <p:sp>
        <p:nvSpPr>
          <p:cNvPr id="240" name="Google Shape;24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hu-HU"/>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hu-HU">
                <a:solidFill>
                  <a:srgbClr val="333333"/>
                </a:solidFill>
              </a:rPr>
              <a:t>Optional</a:t>
            </a:r>
            <a:endParaRPr>
              <a:solidFill>
                <a:srgbClr val="333333"/>
              </a:solidFill>
            </a:endParaRPr>
          </a:p>
          <a:p>
            <a:pPr indent="0" lvl="0" marL="0" rtl="1" algn="r">
              <a:lnSpc>
                <a:spcPct val="100000"/>
              </a:lnSpc>
              <a:spcBef>
                <a:spcPts val="0"/>
              </a:spcBef>
              <a:spcAft>
                <a:spcPts val="0"/>
              </a:spcAft>
              <a:buSzPts val="1400"/>
              <a:buNone/>
            </a:pPr>
            <a:r>
              <a:t/>
            </a:r>
            <a:endParaRPr/>
          </a:p>
        </p:txBody>
      </p:sp>
      <p:sp>
        <p:nvSpPr>
          <p:cNvPr id="254" name="Google Shape;25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solidFill>
                <a:srgbClr val="333333"/>
              </a:solidFill>
            </a:endParaRPr>
          </a:p>
          <a:p>
            <a:pPr indent="0" lvl="0" marL="0" rtl="0" algn="l">
              <a:lnSpc>
                <a:spcPct val="100000"/>
              </a:lnSpc>
              <a:spcBef>
                <a:spcPts val="0"/>
              </a:spcBef>
              <a:spcAft>
                <a:spcPts val="0"/>
              </a:spcAft>
              <a:buClr>
                <a:schemeClr val="dk1"/>
              </a:buClr>
              <a:buSzPts val="1400"/>
              <a:buFont typeface="Arial"/>
              <a:buNone/>
            </a:pPr>
            <a:r>
              <a:rPr lang="hu-HU">
                <a:solidFill>
                  <a:srgbClr val="333333"/>
                </a:solidFill>
              </a:rPr>
              <a:t>Optional</a:t>
            </a:r>
            <a:endParaRPr/>
          </a:p>
        </p:txBody>
      </p:sp>
      <p:sp>
        <p:nvSpPr>
          <p:cNvPr id="262" name="Google Shape;26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hu-HU">
                <a:solidFill>
                  <a:srgbClr val="333333"/>
                </a:solidFill>
              </a:rPr>
              <a:t>Optional</a:t>
            </a:r>
            <a:endParaRPr>
              <a:solidFill>
                <a:srgbClr val="333333"/>
              </a:solidFill>
            </a:endParaRPr>
          </a:p>
          <a:p>
            <a:pPr indent="0" lvl="0" marL="0" rtl="1" algn="r">
              <a:lnSpc>
                <a:spcPct val="100000"/>
              </a:lnSpc>
              <a:spcBef>
                <a:spcPts val="0"/>
              </a:spcBef>
              <a:spcAft>
                <a:spcPts val="0"/>
              </a:spcAft>
              <a:buSzPts val="1400"/>
              <a:buNone/>
            </a:pPr>
            <a:r>
              <a:t/>
            </a:r>
            <a:endParaRPr/>
          </a:p>
        </p:txBody>
      </p:sp>
      <p:sp>
        <p:nvSpPr>
          <p:cNvPr id="271" name="Google Shape;27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hu-HU">
                <a:solidFill>
                  <a:srgbClr val="333333"/>
                </a:solidFill>
              </a:rPr>
              <a:t>Optional</a:t>
            </a:r>
            <a:endParaRPr>
              <a:solidFill>
                <a:srgbClr val="333333"/>
              </a:solidFill>
            </a:endParaRPr>
          </a:p>
          <a:p>
            <a:pPr indent="0" lvl="0" marL="0" rtl="1" algn="r">
              <a:lnSpc>
                <a:spcPct val="100000"/>
              </a:lnSpc>
              <a:spcBef>
                <a:spcPts val="0"/>
              </a:spcBef>
              <a:spcAft>
                <a:spcPts val="0"/>
              </a:spcAft>
              <a:buSzPts val="1400"/>
              <a:buNone/>
            </a:pPr>
            <a:r>
              <a:t/>
            </a:r>
            <a:endParaRPr/>
          </a:p>
        </p:txBody>
      </p:sp>
      <p:sp>
        <p:nvSpPr>
          <p:cNvPr id="280" name="Google Shape;28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solidFill>
                <a:srgbClr val="333333"/>
              </a:solidFill>
            </a:endParaRPr>
          </a:p>
          <a:p>
            <a:pPr indent="0" lvl="0" marL="0" rtl="0" algn="l">
              <a:lnSpc>
                <a:spcPct val="100000"/>
              </a:lnSpc>
              <a:spcBef>
                <a:spcPts val="0"/>
              </a:spcBef>
              <a:spcAft>
                <a:spcPts val="0"/>
              </a:spcAft>
              <a:buClr>
                <a:schemeClr val="dk1"/>
              </a:buClr>
              <a:buSzPts val="1400"/>
              <a:buFont typeface="Arial"/>
              <a:buNone/>
            </a:pPr>
            <a:r>
              <a:rPr lang="hu-HU">
                <a:solidFill>
                  <a:srgbClr val="333333"/>
                </a:solidFill>
              </a:rPr>
              <a:t>Optional</a:t>
            </a:r>
            <a:endParaRPr/>
          </a:p>
        </p:txBody>
      </p:sp>
      <p:sp>
        <p:nvSpPr>
          <p:cNvPr id="289" name="Google Shape;28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solidFill>
                <a:srgbClr val="333333"/>
              </a:solidFill>
            </a:endParaRPr>
          </a:p>
          <a:p>
            <a:pPr indent="0" lvl="0" marL="0" rtl="1" algn="r">
              <a:lnSpc>
                <a:spcPct val="100000"/>
              </a:lnSpc>
              <a:spcBef>
                <a:spcPts val="0"/>
              </a:spcBef>
              <a:spcAft>
                <a:spcPts val="0"/>
              </a:spcAft>
              <a:buSzPts val="1400"/>
              <a:buNone/>
            </a:pPr>
            <a:r>
              <a:t/>
            </a:r>
            <a:endParaRPr/>
          </a:p>
        </p:txBody>
      </p:sp>
      <p:sp>
        <p:nvSpPr>
          <p:cNvPr id="297" name="Google Shape;29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t/>
            </a:r>
            <a:endParaRPr/>
          </a:p>
        </p:txBody>
      </p:sp>
      <p:sp>
        <p:nvSpPr>
          <p:cNvPr id="305" name="Google Shape;30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hu-HU"/>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 name="Google Shape;33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hu-HU"/>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hu-HU"/>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t/>
            </a:r>
            <a:endParaRPr/>
          </a:p>
        </p:txBody>
      </p:sp>
      <p:sp>
        <p:nvSpPr>
          <p:cNvPr id="358" name="Google Shape;35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t/>
            </a:r>
            <a:endParaRPr/>
          </a:p>
        </p:txBody>
      </p:sp>
      <p:sp>
        <p:nvSpPr>
          <p:cNvPr id="367" name="Google Shape;36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 name="Google Shape;376;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hu-HU"/>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t/>
            </a:r>
            <a:endParaRPr/>
          </a:p>
        </p:txBody>
      </p:sp>
      <p:sp>
        <p:nvSpPr>
          <p:cNvPr id="382" name="Google Shape;38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t/>
            </a:r>
            <a:endParaRPr/>
          </a:p>
        </p:txBody>
      </p:sp>
      <p:sp>
        <p:nvSpPr>
          <p:cNvPr id="394" name="Google Shape;394;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 Id="rId4" Type="http://schemas.openxmlformats.org/officeDocument/2006/relationships/image" Target="../media/image13.png"/><Relationship Id="rId9"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14.png"/><Relationship Id="rId8"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14.png"/><Relationship Id="rId7" Type="http://schemas.openxmlformats.org/officeDocument/2006/relationships/image" Target="../media/image12.png"/><Relationship Id="rId8"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6.png"/><Relationship Id="rId10" Type="http://schemas.openxmlformats.org/officeDocument/2006/relationships/image" Target="../media/image24.jpg"/><Relationship Id="rId9"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8.png"/><Relationship Id="rId8"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Cover 02">
    <p:spTree>
      <p:nvGrpSpPr>
        <p:cNvPr id="10" name="Shape 10"/>
        <p:cNvGrpSpPr/>
        <p:nvPr/>
      </p:nvGrpSpPr>
      <p:grpSpPr>
        <a:xfrm>
          <a:off x="0" y="0"/>
          <a:ext cx="0" cy="0"/>
          <a:chOff x="0" y="0"/>
          <a:chExt cx="0" cy="0"/>
        </a:xfrm>
      </p:grpSpPr>
      <p:sp>
        <p:nvSpPr>
          <p:cNvPr id="11" name="Google Shape;11;p39"/>
          <p:cNvSpPr txBox="1"/>
          <p:nvPr>
            <p:ph idx="1" type="body"/>
          </p:nvPr>
        </p:nvSpPr>
        <p:spPr>
          <a:xfrm>
            <a:off x="434430" y="4221088"/>
            <a:ext cx="5760000" cy="36004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9"/>
          <p:cNvSpPr txBox="1"/>
          <p:nvPr>
            <p:ph idx="2" type="body"/>
          </p:nvPr>
        </p:nvSpPr>
        <p:spPr>
          <a:xfrm>
            <a:off x="434430" y="3501008"/>
            <a:ext cx="5760000" cy="5040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 name="Google Shape;13;p39"/>
          <p:cNvSpPr/>
          <p:nvPr>
            <p:ph idx="3" type="pic"/>
          </p:nvPr>
        </p:nvSpPr>
        <p:spPr>
          <a:xfrm>
            <a:off x="6716587" y="1771536"/>
            <a:ext cx="7368054" cy="7368054"/>
          </a:xfrm>
          <a:prstGeom prst="ellipse">
            <a:avLst/>
          </a:prstGeom>
          <a:noFill/>
          <a:ln>
            <a:noFill/>
          </a:ln>
        </p:spPr>
      </p:sp>
      <p:sp>
        <p:nvSpPr>
          <p:cNvPr id="14" name="Google Shape;14;p39"/>
          <p:cNvSpPr/>
          <p:nvPr/>
        </p:nvSpPr>
        <p:spPr>
          <a:xfrm>
            <a:off x="6188146" y="1243095"/>
            <a:ext cx="8424936" cy="8424936"/>
          </a:xfrm>
          <a:prstGeom prst="donut">
            <a:avLst>
              <a:gd fmla="val 3102" name="adj"/>
            </a:avLst>
          </a:prstGeom>
          <a:solidFill>
            <a:srgbClr val="58595B">
              <a:alpha val="2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Logo&#10;&#10;Description automatically generated" id="15" name="Google Shape;15;p39"/>
          <p:cNvPicPr preferRelativeResize="0"/>
          <p:nvPr/>
        </p:nvPicPr>
        <p:blipFill rotWithShape="1">
          <a:blip r:embed="rId2">
            <a:alphaModFix/>
          </a:blip>
          <a:srcRect b="0" l="0" r="0" t="0"/>
          <a:stretch/>
        </p:blipFill>
        <p:spPr>
          <a:xfrm>
            <a:off x="546190" y="423866"/>
            <a:ext cx="1617078" cy="535456"/>
          </a:xfrm>
          <a:prstGeom prst="rect">
            <a:avLst/>
          </a:prstGeom>
          <a:noFill/>
          <a:ln>
            <a:noFill/>
          </a:ln>
        </p:spPr>
      </p:pic>
      <p:pic>
        <p:nvPicPr>
          <p:cNvPr descr="A black and white logo&#10;&#10;Description automatically generated with low confidence" id="16" name="Google Shape;16;p39"/>
          <p:cNvPicPr preferRelativeResize="0"/>
          <p:nvPr/>
        </p:nvPicPr>
        <p:blipFill rotWithShape="1">
          <a:blip r:embed="rId3">
            <a:alphaModFix/>
          </a:blip>
          <a:srcRect b="0" l="0" r="0" t="0"/>
          <a:stretch/>
        </p:blipFill>
        <p:spPr>
          <a:xfrm>
            <a:off x="9479788" y="606244"/>
            <a:ext cx="1105373" cy="321386"/>
          </a:xfrm>
          <a:prstGeom prst="rect">
            <a:avLst/>
          </a:prstGeom>
          <a:noFill/>
          <a:ln>
            <a:noFill/>
          </a:ln>
        </p:spPr>
      </p:pic>
      <p:pic>
        <p:nvPicPr>
          <p:cNvPr descr="Logo&#10;&#10;Description automatically generated" id="17" name="Google Shape;17;p39"/>
          <p:cNvPicPr preferRelativeResize="0"/>
          <p:nvPr/>
        </p:nvPicPr>
        <p:blipFill rotWithShape="1">
          <a:blip r:embed="rId4">
            <a:alphaModFix/>
          </a:blip>
          <a:srcRect b="0" l="0" r="0" t="0"/>
          <a:stretch/>
        </p:blipFill>
        <p:spPr>
          <a:xfrm>
            <a:off x="7156647" y="589196"/>
            <a:ext cx="925237" cy="317413"/>
          </a:xfrm>
          <a:prstGeom prst="rect">
            <a:avLst/>
          </a:prstGeom>
          <a:noFill/>
          <a:ln>
            <a:noFill/>
          </a:ln>
        </p:spPr>
      </p:pic>
      <p:pic>
        <p:nvPicPr>
          <p:cNvPr descr="Logo&#10;&#10;Description automatically generated" id="18" name="Google Shape;18;p39"/>
          <p:cNvPicPr preferRelativeResize="0"/>
          <p:nvPr/>
        </p:nvPicPr>
        <p:blipFill rotWithShape="1">
          <a:blip r:embed="rId5">
            <a:alphaModFix/>
          </a:blip>
          <a:srcRect b="0" l="0" r="0" t="0"/>
          <a:stretch/>
        </p:blipFill>
        <p:spPr>
          <a:xfrm>
            <a:off x="11166990" y="578200"/>
            <a:ext cx="495200" cy="332874"/>
          </a:xfrm>
          <a:prstGeom prst="rect">
            <a:avLst/>
          </a:prstGeom>
          <a:noFill/>
          <a:ln>
            <a:noFill/>
          </a:ln>
        </p:spPr>
      </p:pic>
      <p:pic>
        <p:nvPicPr>
          <p:cNvPr descr="Icon&#10;&#10;Description automatically generated with low confidence" id="19" name="Google Shape;19;p39"/>
          <p:cNvPicPr preferRelativeResize="0"/>
          <p:nvPr/>
        </p:nvPicPr>
        <p:blipFill rotWithShape="1">
          <a:blip r:embed="rId6">
            <a:alphaModFix/>
          </a:blip>
          <a:srcRect b="0" l="0" r="0" t="0"/>
          <a:stretch/>
        </p:blipFill>
        <p:spPr>
          <a:xfrm>
            <a:off x="8545052" y="346240"/>
            <a:ext cx="486134" cy="647413"/>
          </a:xfrm>
          <a:prstGeom prst="rect">
            <a:avLst/>
          </a:prstGeom>
          <a:noFill/>
          <a:ln>
            <a:noFill/>
          </a:ln>
        </p:spPr>
      </p:pic>
      <p:pic>
        <p:nvPicPr>
          <p:cNvPr descr="A black sign with white text&#10;&#10;Description automatically generated" id="20" name="Google Shape;20;p39"/>
          <p:cNvPicPr preferRelativeResize="0"/>
          <p:nvPr/>
        </p:nvPicPr>
        <p:blipFill rotWithShape="1">
          <a:blip r:embed="rId7">
            <a:alphaModFix/>
          </a:blip>
          <a:srcRect b="0" l="0" r="0" t="0"/>
          <a:stretch/>
        </p:blipFill>
        <p:spPr>
          <a:xfrm>
            <a:off x="2670771" y="578200"/>
            <a:ext cx="1386632" cy="317280"/>
          </a:xfrm>
          <a:prstGeom prst="rect">
            <a:avLst/>
          </a:prstGeom>
          <a:noFill/>
          <a:ln>
            <a:noFill/>
          </a:ln>
        </p:spPr>
      </p:pic>
      <p:pic>
        <p:nvPicPr>
          <p:cNvPr descr="A picture containing computer, keyboard, laptop, food&#10;&#10;Description automatically generated" id="21" name="Google Shape;21;p39"/>
          <p:cNvPicPr preferRelativeResize="0"/>
          <p:nvPr/>
        </p:nvPicPr>
        <p:blipFill rotWithShape="1">
          <a:blip r:embed="rId8">
            <a:alphaModFix/>
          </a:blip>
          <a:srcRect b="0" l="0" r="0" t="0"/>
          <a:stretch/>
        </p:blipFill>
        <p:spPr>
          <a:xfrm>
            <a:off x="4564906" y="521268"/>
            <a:ext cx="2227649" cy="444033"/>
          </a:xfrm>
          <a:prstGeom prst="rect">
            <a:avLst/>
          </a:prstGeom>
          <a:noFill/>
          <a:ln>
            <a:noFill/>
          </a:ln>
        </p:spPr>
      </p:pic>
      <p:pic>
        <p:nvPicPr>
          <p:cNvPr descr="Text&#10;&#10;Description automatically generated" id="22" name="Google Shape;22;p39"/>
          <p:cNvPicPr preferRelativeResize="0"/>
          <p:nvPr/>
        </p:nvPicPr>
        <p:blipFill rotWithShape="1">
          <a:blip r:embed="rId9">
            <a:alphaModFix/>
          </a:blip>
          <a:srcRect b="0" l="0" r="0" t="0"/>
          <a:stretch/>
        </p:blipFill>
        <p:spPr>
          <a:xfrm>
            <a:off x="582951" y="1175346"/>
            <a:ext cx="1614754" cy="36411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Image">
  <p:cSld name="Text &amp; Image">
    <p:spTree>
      <p:nvGrpSpPr>
        <p:cNvPr id="77" name="Shape 77"/>
        <p:cNvGrpSpPr/>
        <p:nvPr/>
      </p:nvGrpSpPr>
      <p:grpSpPr>
        <a:xfrm>
          <a:off x="0" y="0"/>
          <a:ext cx="0" cy="0"/>
          <a:chOff x="0" y="0"/>
          <a:chExt cx="0" cy="0"/>
        </a:xfrm>
      </p:grpSpPr>
      <p:sp>
        <p:nvSpPr>
          <p:cNvPr id="78" name="Google Shape;78;p49"/>
          <p:cNvSpPr/>
          <p:nvPr>
            <p:ph idx="2" type="pic"/>
          </p:nvPr>
        </p:nvSpPr>
        <p:spPr>
          <a:xfrm>
            <a:off x="8112225" y="1196752"/>
            <a:ext cx="3456384" cy="4176464"/>
          </a:xfrm>
          <a:prstGeom prst="round2DiagRect">
            <a:avLst>
              <a:gd fmla="val 12259" name="adj1"/>
              <a:gd fmla="val 0" name="adj2"/>
            </a:avLst>
          </a:prstGeom>
          <a:noFill/>
          <a:ln>
            <a:noFill/>
          </a:ln>
        </p:spPr>
      </p:sp>
      <p:pic>
        <p:nvPicPr>
          <p:cNvPr descr="F:\Birmingham\MSU\Creative Services\DG EAC Framework jobs\EIT\2014 EIT re-brand\Brand elements examples\Mock-ups\Examples\Powerpoint Template\Old\Graphic_element.png" id="79" name="Google Shape;79;p49"/>
          <p:cNvPicPr preferRelativeResize="0"/>
          <p:nvPr/>
        </p:nvPicPr>
        <p:blipFill rotWithShape="1">
          <a:blip r:embed="rId2">
            <a:alphaModFix/>
          </a:blip>
          <a:srcRect b="58620" l="-273" r="28406" t="-9718"/>
          <a:stretch/>
        </p:blipFill>
        <p:spPr>
          <a:xfrm>
            <a:off x="10050209" y="5335149"/>
            <a:ext cx="2141791" cy="1522851"/>
          </a:xfrm>
          <a:prstGeom prst="rect">
            <a:avLst/>
          </a:prstGeom>
          <a:noFill/>
          <a:ln>
            <a:noFill/>
          </a:ln>
        </p:spPr>
      </p:pic>
      <p:sp>
        <p:nvSpPr>
          <p:cNvPr id="80" name="Google Shape;80;p49"/>
          <p:cNvSpPr txBox="1"/>
          <p:nvPr>
            <p:ph idx="1" type="body"/>
          </p:nvPr>
        </p:nvSpPr>
        <p:spPr>
          <a:xfrm>
            <a:off x="623393" y="541719"/>
            <a:ext cx="7128000" cy="43204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1" name="Google Shape;81;p49"/>
          <p:cNvSpPr txBox="1"/>
          <p:nvPr>
            <p:ph idx="3" type="body"/>
          </p:nvPr>
        </p:nvSpPr>
        <p:spPr>
          <a:xfrm>
            <a:off x="623393" y="1196976"/>
            <a:ext cx="7128000" cy="4176713"/>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p:cSld name="Full Image">
    <p:spTree>
      <p:nvGrpSpPr>
        <p:cNvPr id="82" name="Shape 82"/>
        <p:cNvGrpSpPr/>
        <p:nvPr/>
      </p:nvGrpSpPr>
      <p:grpSpPr>
        <a:xfrm>
          <a:off x="0" y="0"/>
          <a:ext cx="0" cy="0"/>
          <a:chOff x="0" y="0"/>
          <a:chExt cx="0" cy="0"/>
        </a:xfrm>
      </p:grpSpPr>
      <p:sp>
        <p:nvSpPr>
          <p:cNvPr id="83" name="Google Shape;83;p50"/>
          <p:cNvSpPr/>
          <p:nvPr>
            <p:ph idx="2" type="pic"/>
          </p:nvPr>
        </p:nvSpPr>
        <p:spPr>
          <a:xfrm>
            <a:off x="0" y="0"/>
            <a:ext cx="12192000" cy="6858000"/>
          </a:xfrm>
          <a:prstGeom prst="rect">
            <a:avLst/>
          </a:prstGeom>
          <a:noFill/>
          <a:ln>
            <a:noFill/>
          </a:ln>
        </p:spPr>
      </p:sp>
      <p:sp>
        <p:nvSpPr>
          <p:cNvPr id="84" name="Google Shape;84;p50"/>
          <p:cNvSpPr/>
          <p:nvPr>
            <p:ph idx="1" type="body"/>
          </p:nvPr>
        </p:nvSpPr>
        <p:spPr>
          <a:xfrm>
            <a:off x="1391479" y="1340643"/>
            <a:ext cx="3360373" cy="4464621"/>
          </a:xfrm>
          <a:prstGeom prst="round2DiagRect">
            <a:avLst>
              <a:gd fmla="val 16667" name="adj1"/>
              <a:gd fmla="val 0" name="adj2"/>
            </a:avLst>
          </a:prstGeom>
          <a:solidFill>
            <a:schemeClr val="lt1"/>
          </a:solidFill>
          <a:ln cap="flat" cmpd="sng" w="254000">
            <a:solidFill>
              <a:schemeClr val="lt1"/>
            </a:solidFill>
            <a:prstDash val="solid"/>
            <a:miter lim="800000"/>
            <a:headEnd len="sm" w="sm" type="none"/>
            <a:tailEnd len="sm" w="sm" type="none"/>
          </a:ln>
        </p:spPr>
        <p:txBody>
          <a:bodyPr anchorCtr="0" anchor="t" bIns="45700" lIns="91425" spcFirstLastPara="1" rIns="91425" wrap="square" tIns="45700">
            <a:noAutofit/>
          </a:bodyPr>
          <a:lstStyle>
            <a:lvl1pPr indent="-355600" lvl="0" marL="457200" marR="0" rtl="0" algn="l">
              <a:lnSpc>
                <a:spcPct val="114000"/>
              </a:lnSpc>
              <a:spcBef>
                <a:spcPts val="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lnSpc>
                <a:spcPct val="114000"/>
              </a:lnSpc>
              <a:spcBef>
                <a:spcPts val="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lnSpc>
                <a:spcPct val="113000"/>
              </a:lnSpc>
              <a:spcBef>
                <a:spcPts val="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3 Image ">
  <p:cSld name="Text &amp;  3 Image ">
    <p:spTree>
      <p:nvGrpSpPr>
        <p:cNvPr id="85" name="Shape 85"/>
        <p:cNvGrpSpPr/>
        <p:nvPr/>
      </p:nvGrpSpPr>
      <p:grpSpPr>
        <a:xfrm>
          <a:off x="0" y="0"/>
          <a:ext cx="0" cy="0"/>
          <a:chOff x="0" y="0"/>
          <a:chExt cx="0" cy="0"/>
        </a:xfrm>
      </p:grpSpPr>
      <p:sp>
        <p:nvSpPr>
          <p:cNvPr id="86" name="Google Shape;86;p51"/>
          <p:cNvSpPr/>
          <p:nvPr>
            <p:ph idx="2" type="pic"/>
          </p:nvPr>
        </p:nvSpPr>
        <p:spPr>
          <a:xfrm>
            <a:off x="7063263" y="1196628"/>
            <a:ext cx="2016224" cy="2376265"/>
          </a:xfrm>
          <a:prstGeom prst="round2DiagRect">
            <a:avLst>
              <a:gd fmla="val 16667" name="adj1"/>
              <a:gd fmla="val 0" name="adj2"/>
            </a:avLst>
          </a:prstGeom>
          <a:noFill/>
          <a:ln>
            <a:noFill/>
          </a:ln>
        </p:spPr>
      </p:sp>
      <p:sp>
        <p:nvSpPr>
          <p:cNvPr id="87" name="Google Shape;87;p51"/>
          <p:cNvSpPr/>
          <p:nvPr>
            <p:ph idx="3" type="pic"/>
          </p:nvPr>
        </p:nvSpPr>
        <p:spPr>
          <a:xfrm>
            <a:off x="7056968" y="3788892"/>
            <a:ext cx="4511641" cy="1584325"/>
          </a:xfrm>
          <a:prstGeom prst="round2DiagRect">
            <a:avLst>
              <a:gd fmla="val 16667" name="adj1"/>
              <a:gd fmla="val 0" name="adj2"/>
            </a:avLst>
          </a:prstGeom>
          <a:noFill/>
          <a:ln>
            <a:noFill/>
          </a:ln>
        </p:spPr>
      </p:sp>
      <p:sp>
        <p:nvSpPr>
          <p:cNvPr id="88" name="Google Shape;88;p51"/>
          <p:cNvSpPr/>
          <p:nvPr>
            <p:ph idx="4" type="pic"/>
          </p:nvPr>
        </p:nvSpPr>
        <p:spPr>
          <a:xfrm>
            <a:off x="9552384" y="1196603"/>
            <a:ext cx="2016224" cy="2376265"/>
          </a:xfrm>
          <a:prstGeom prst="round2DiagRect">
            <a:avLst>
              <a:gd fmla="val 0" name="adj1"/>
              <a:gd fmla="val 18487" name="adj2"/>
            </a:avLst>
          </a:prstGeom>
          <a:noFill/>
          <a:ln>
            <a:noFill/>
          </a:ln>
        </p:spPr>
      </p:sp>
      <p:sp>
        <p:nvSpPr>
          <p:cNvPr id="89" name="Google Shape;89;p51"/>
          <p:cNvSpPr txBox="1"/>
          <p:nvPr>
            <p:ph idx="1" type="body"/>
          </p:nvPr>
        </p:nvSpPr>
        <p:spPr>
          <a:xfrm>
            <a:off x="623394" y="541719"/>
            <a:ext cx="6048671" cy="43204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0" name="Google Shape;90;p51"/>
          <p:cNvSpPr txBox="1"/>
          <p:nvPr>
            <p:ph idx="5" type="body"/>
          </p:nvPr>
        </p:nvSpPr>
        <p:spPr>
          <a:xfrm>
            <a:off x="623394" y="1196976"/>
            <a:ext cx="6048671" cy="4176713"/>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Landscaper &amp; Portrait Image">
  <p:cSld name="Text with Landscaper &amp; Portrait Image">
    <p:spTree>
      <p:nvGrpSpPr>
        <p:cNvPr id="91" name="Shape 91"/>
        <p:cNvGrpSpPr/>
        <p:nvPr/>
      </p:nvGrpSpPr>
      <p:grpSpPr>
        <a:xfrm>
          <a:off x="0" y="0"/>
          <a:ext cx="0" cy="0"/>
          <a:chOff x="0" y="0"/>
          <a:chExt cx="0" cy="0"/>
        </a:xfrm>
      </p:grpSpPr>
      <p:sp>
        <p:nvSpPr>
          <p:cNvPr id="92" name="Google Shape;92;p52"/>
          <p:cNvSpPr txBox="1"/>
          <p:nvPr>
            <p:ph idx="1" type="body"/>
          </p:nvPr>
        </p:nvSpPr>
        <p:spPr>
          <a:xfrm>
            <a:off x="623394" y="541719"/>
            <a:ext cx="6048671" cy="43204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3" name="Google Shape;93;p52"/>
          <p:cNvSpPr/>
          <p:nvPr>
            <p:ph idx="2" type="pic"/>
          </p:nvPr>
        </p:nvSpPr>
        <p:spPr>
          <a:xfrm>
            <a:off x="623392" y="3791021"/>
            <a:ext cx="10945216" cy="1584176"/>
          </a:xfrm>
          <a:prstGeom prst="round2DiagRect">
            <a:avLst>
              <a:gd fmla="val 16667" name="adj1"/>
              <a:gd fmla="val 0" name="adj2"/>
            </a:avLst>
          </a:prstGeom>
          <a:noFill/>
          <a:ln>
            <a:noFill/>
          </a:ln>
        </p:spPr>
      </p:sp>
      <p:sp>
        <p:nvSpPr>
          <p:cNvPr id="94" name="Google Shape;94;p52"/>
          <p:cNvSpPr txBox="1"/>
          <p:nvPr>
            <p:ph idx="3" type="body"/>
          </p:nvPr>
        </p:nvSpPr>
        <p:spPr>
          <a:xfrm>
            <a:off x="623394" y="1196976"/>
            <a:ext cx="6048671" cy="2376041"/>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5" name="Google Shape;95;p52"/>
          <p:cNvSpPr/>
          <p:nvPr>
            <p:ph idx="4" type="pic"/>
          </p:nvPr>
        </p:nvSpPr>
        <p:spPr>
          <a:xfrm>
            <a:off x="6960096" y="1196752"/>
            <a:ext cx="4586624" cy="2376264"/>
          </a:xfrm>
          <a:prstGeom prst="round2DiagRect">
            <a:avLst>
              <a:gd fmla="val 16667" name="adj1"/>
              <a:gd fmla="val 0" name="adj2"/>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3 Images 02">
  <p:cSld name="Text &amp; 3 Images 02">
    <p:spTree>
      <p:nvGrpSpPr>
        <p:cNvPr id="96" name="Shape 96"/>
        <p:cNvGrpSpPr/>
        <p:nvPr/>
      </p:nvGrpSpPr>
      <p:grpSpPr>
        <a:xfrm>
          <a:off x="0" y="0"/>
          <a:ext cx="0" cy="0"/>
          <a:chOff x="0" y="0"/>
          <a:chExt cx="0" cy="0"/>
        </a:xfrm>
      </p:grpSpPr>
      <p:sp>
        <p:nvSpPr>
          <p:cNvPr id="97" name="Google Shape;97;p53"/>
          <p:cNvSpPr txBox="1"/>
          <p:nvPr>
            <p:ph idx="1" type="body"/>
          </p:nvPr>
        </p:nvSpPr>
        <p:spPr>
          <a:xfrm>
            <a:off x="623394" y="541719"/>
            <a:ext cx="6048671" cy="43204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8" name="Google Shape;98;p53"/>
          <p:cNvSpPr/>
          <p:nvPr>
            <p:ph idx="2" type="pic"/>
          </p:nvPr>
        </p:nvSpPr>
        <p:spPr>
          <a:xfrm>
            <a:off x="623392" y="3791021"/>
            <a:ext cx="6048672" cy="1584176"/>
          </a:xfrm>
          <a:prstGeom prst="round2DiagRect">
            <a:avLst>
              <a:gd fmla="val 16667" name="adj1"/>
              <a:gd fmla="val 0" name="adj2"/>
            </a:avLst>
          </a:prstGeom>
          <a:noFill/>
          <a:ln>
            <a:noFill/>
          </a:ln>
        </p:spPr>
      </p:sp>
      <p:sp>
        <p:nvSpPr>
          <p:cNvPr id="99" name="Google Shape;99;p53"/>
          <p:cNvSpPr txBox="1"/>
          <p:nvPr>
            <p:ph idx="3" type="body"/>
          </p:nvPr>
        </p:nvSpPr>
        <p:spPr>
          <a:xfrm>
            <a:off x="623394" y="1196976"/>
            <a:ext cx="6048671" cy="2376041"/>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53"/>
          <p:cNvSpPr/>
          <p:nvPr>
            <p:ph idx="4" type="pic"/>
          </p:nvPr>
        </p:nvSpPr>
        <p:spPr>
          <a:xfrm>
            <a:off x="6960096" y="1196752"/>
            <a:ext cx="4586624" cy="2376264"/>
          </a:xfrm>
          <a:prstGeom prst="round2DiagRect">
            <a:avLst>
              <a:gd fmla="val 16667" name="adj1"/>
              <a:gd fmla="val 0" name="adj2"/>
            </a:avLst>
          </a:prstGeom>
          <a:noFill/>
          <a:ln>
            <a:noFill/>
          </a:ln>
        </p:spPr>
      </p:sp>
      <p:sp>
        <p:nvSpPr>
          <p:cNvPr id="101" name="Google Shape;101;p53"/>
          <p:cNvSpPr/>
          <p:nvPr>
            <p:ph idx="5" type="pic"/>
          </p:nvPr>
        </p:nvSpPr>
        <p:spPr>
          <a:xfrm>
            <a:off x="6960096" y="3789040"/>
            <a:ext cx="4608512" cy="1584176"/>
          </a:xfrm>
          <a:prstGeom prst="round2DiagRect">
            <a:avLst>
              <a:gd fmla="val 0" name="adj1"/>
              <a:gd fmla="val 20857" name="adj2"/>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go only">
  <p:cSld name="Title and logo only">
    <p:spTree>
      <p:nvGrpSpPr>
        <p:cNvPr id="102" name="Shape 102"/>
        <p:cNvGrpSpPr/>
        <p:nvPr/>
      </p:nvGrpSpPr>
      <p:grpSpPr>
        <a:xfrm>
          <a:off x="0" y="0"/>
          <a:ext cx="0" cy="0"/>
          <a:chOff x="0" y="0"/>
          <a:chExt cx="0" cy="0"/>
        </a:xfrm>
      </p:grpSpPr>
      <p:sp>
        <p:nvSpPr>
          <p:cNvPr id="103" name="Google Shape;103;p54"/>
          <p:cNvSpPr/>
          <p:nvPr/>
        </p:nvSpPr>
        <p:spPr>
          <a:xfrm>
            <a:off x="11327280" y="6467128"/>
            <a:ext cx="386644" cy="2308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fld id="{00000000-1234-1234-1234-123412341234}" type="slidenum">
              <a:rPr b="0" i="0" lang="hu-HU"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4" name="Google Shape;104;p54"/>
          <p:cNvSpPr txBox="1"/>
          <p:nvPr>
            <p:ph idx="1" type="body"/>
          </p:nvPr>
        </p:nvSpPr>
        <p:spPr>
          <a:xfrm>
            <a:off x="623393" y="541719"/>
            <a:ext cx="8640000" cy="43204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p:cSld name="Cover 01">
    <p:spTree>
      <p:nvGrpSpPr>
        <p:cNvPr id="23" name="Shape 23"/>
        <p:cNvGrpSpPr/>
        <p:nvPr/>
      </p:nvGrpSpPr>
      <p:grpSpPr>
        <a:xfrm>
          <a:off x="0" y="0"/>
          <a:ext cx="0" cy="0"/>
          <a:chOff x="0" y="0"/>
          <a:chExt cx="0" cy="0"/>
        </a:xfrm>
      </p:grpSpPr>
      <p:sp>
        <p:nvSpPr>
          <p:cNvPr id="24" name="Google Shape;24;p47"/>
          <p:cNvSpPr/>
          <p:nvPr>
            <p:ph idx="2" type="pic"/>
          </p:nvPr>
        </p:nvSpPr>
        <p:spPr>
          <a:xfrm>
            <a:off x="6889840" y="-1251520"/>
            <a:ext cx="6044400" cy="6045583"/>
          </a:xfrm>
          <a:prstGeom prst="ellipse">
            <a:avLst/>
          </a:prstGeom>
          <a:noFill/>
          <a:ln>
            <a:noFill/>
          </a:ln>
        </p:spPr>
      </p:sp>
      <p:sp>
        <p:nvSpPr>
          <p:cNvPr id="25" name="Google Shape;25;p47"/>
          <p:cNvSpPr/>
          <p:nvPr/>
        </p:nvSpPr>
        <p:spPr>
          <a:xfrm>
            <a:off x="6456040" y="-1685113"/>
            <a:ext cx="6912000" cy="6912768"/>
          </a:xfrm>
          <a:prstGeom prst="donut">
            <a:avLst>
              <a:gd fmla="val 3102" name="adj"/>
            </a:avLst>
          </a:prstGeom>
          <a:solidFill>
            <a:srgbClr val="58595B">
              <a:alpha val="2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A black and white logo&#10;&#10;Description automatically generated with low confidence" id="26" name="Google Shape;26;p47"/>
          <p:cNvPicPr preferRelativeResize="0"/>
          <p:nvPr/>
        </p:nvPicPr>
        <p:blipFill rotWithShape="1">
          <a:blip r:embed="rId2">
            <a:alphaModFix/>
          </a:blip>
          <a:srcRect b="0" l="0" r="0" t="0"/>
          <a:stretch/>
        </p:blipFill>
        <p:spPr>
          <a:xfrm>
            <a:off x="8623864" y="5918732"/>
            <a:ext cx="1319978" cy="383782"/>
          </a:xfrm>
          <a:prstGeom prst="rect">
            <a:avLst/>
          </a:prstGeom>
          <a:noFill/>
          <a:ln>
            <a:noFill/>
          </a:ln>
        </p:spPr>
      </p:pic>
      <p:pic>
        <p:nvPicPr>
          <p:cNvPr descr="Logo&#10;&#10;Description automatically generated" id="27" name="Google Shape;27;p47"/>
          <p:cNvPicPr preferRelativeResize="0"/>
          <p:nvPr/>
        </p:nvPicPr>
        <p:blipFill rotWithShape="1">
          <a:blip r:embed="rId3">
            <a:alphaModFix/>
          </a:blip>
          <a:srcRect b="0" l="0" r="0" t="0"/>
          <a:stretch/>
        </p:blipFill>
        <p:spPr>
          <a:xfrm>
            <a:off x="5805467" y="5910028"/>
            <a:ext cx="1104869" cy="379037"/>
          </a:xfrm>
          <a:prstGeom prst="rect">
            <a:avLst/>
          </a:prstGeom>
          <a:noFill/>
          <a:ln>
            <a:noFill/>
          </a:ln>
        </p:spPr>
      </p:pic>
      <p:pic>
        <p:nvPicPr>
          <p:cNvPr descr="Logo&#10;&#10;Description automatically generated" id="28" name="Google Shape;28;p47"/>
          <p:cNvPicPr preferRelativeResize="0"/>
          <p:nvPr/>
        </p:nvPicPr>
        <p:blipFill rotWithShape="1">
          <a:blip r:embed="rId4">
            <a:alphaModFix/>
          </a:blip>
          <a:srcRect b="0" l="0" r="0" t="0"/>
          <a:stretch/>
        </p:blipFill>
        <p:spPr>
          <a:xfrm>
            <a:off x="10760162" y="5909594"/>
            <a:ext cx="591342" cy="397500"/>
          </a:xfrm>
          <a:prstGeom prst="rect">
            <a:avLst/>
          </a:prstGeom>
          <a:noFill/>
          <a:ln>
            <a:noFill/>
          </a:ln>
        </p:spPr>
      </p:pic>
      <p:pic>
        <p:nvPicPr>
          <p:cNvPr descr="Icon&#10;&#10;Description automatically generated with low confidence" id="29" name="Google Shape;29;p47"/>
          <p:cNvPicPr preferRelativeResize="0"/>
          <p:nvPr/>
        </p:nvPicPr>
        <p:blipFill rotWithShape="1">
          <a:blip r:embed="rId5">
            <a:alphaModFix/>
          </a:blip>
          <a:srcRect b="0" l="0" r="0" t="0"/>
          <a:stretch/>
        </p:blipFill>
        <p:spPr>
          <a:xfrm>
            <a:off x="7476842" y="5643233"/>
            <a:ext cx="580516" cy="773106"/>
          </a:xfrm>
          <a:prstGeom prst="rect">
            <a:avLst/>
          </a:prstGeom>
          <a:noFill/>
          <a:ln>
            <a:noFill/>
          </a:ln>
        </p:spPr>
      </p:pic>
      <p:pic>
        <p:nvPicPr>
          <p:cNvPr descr="A black sign with white text&#10;&#10;Description automatically generated" id="30" name="Google Shape;30;p47"/>
          <p:cNvPicPr preferRelativeResize="0"/>
          <p:nvPr/>
        </p:nvPicPr>
        <p:blipFill rotWithShape="1">
          <a:blip r:embed="rId6">
            <a:alphaModFix/>
          </a:blip>
          <a:srcRect b="0" l="0" r="0" t="0"/>
          <a:stretch/>
        </p:blipFill>
        <p:spPr>
          <a:xfrm>
            <a:off x="504436" y="5929265"/>
            <a:ext cx="1603396" cy="366878"/>
          </a:xfrm>
          <a:prstGeom prst="rect">
            <a:avLst/>
          </a:prstGeom>
          <a:noFill/>
          <a:ln>
            <a:noFill/>
          </a:ln>
        </p:spPr>
      </p:pic>
      <p:pic>
        <p:nvPicPr>
          <p:cNvPr descr="A picture containing computer, keyboard, laptop, food&#10;&#10;Description automatically generated" id="31" name="Google Shape;31;p47"/>
          <p:cNvPicPr preferRelativeResize="0"/>
          <p:nvPr/>
        </p:nvPicPr>
        <p:blipFill rotWithShape="1">
          <a:blip r:embed="rId7">
            <a:alphaModFix/>
          </a:blip>
          <a:srcRect b="0" l="0" r="0" t="0"/>
          <a:stretch/>
        </p:blipFill>
        <p:spPr>
          <a:xfrm>
            <a:off x="2712877" y="5859475"/>
            <a:ext cx="2575885" cy="513446"/>
          </a:xfrm>
          <a:prstGeom prst="rect">
            <a:avLst/>
          </a:prstGeom>
          <a:noFill/>
          <a:ln>
            <a:noFill/>
          </a:ln>
        </p:spPr>
      </p:pic>
      <p:sp>
        <p:nvSpPr>
          <p:cNvPr id="32" name="Google Shape;32;p47"/>
          <p:cNvSpPr txBox="1"/>
          <p:nvPr>
            <p:ph idx="1" type="body"/>
          </p:nvPr>
        </p:nvSpPr>
        <p:spPr>
          <a:xfrm>
            <a:off x="392278" y="3326365"/>
            <a:ext cx="5976000" cy="5040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rgbClr val="004494"/>
              </a:buClr>
              <a:buSzPts val="3000"/>
              <a:buFont typeface="Arial"/>
              <a:buNone/>
              <a:defRPr b="0" i="0" sz="3000" u="none" cap="none" strike="noStrike">
                <a:solidFill>
                  <a:srgbClr val="004494"/>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 name="Google Shape;33;p47"/>
          <p:cNvSpPr txBox="1"/>
          <p:nvPr>
            <p:ph idx="3" type="body"/>
          </p:nvPr>
        </p:nvSpPr>
        <p:spPr>
          <a:xfrm>
            <a:off x="410876" y="4043603"/>
            <a:ext cx="4015283" cy="36004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4494"/>
              </a:buClr>
              <a:buSzPts val="1200"/>
              <a:buFont typeface="Arial"/>
              <a:buNone/>
              <a:defRPr b="0" i="0" sz="1200" u="none" cap="none" strike="noStrike">
                <a:solidFill>
                  <a:srgbClr val="004494"/>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Logo&#10;&#10;Description automatically generated" id="34" name="Google Shape;34;p47"/>
          <p:cNvPicPr preferRelativeResize="0"/>
          <p:nvPr/>
        </p:nvPicPr>
        <p:blipFill rotWithShape="1">
          <a:blip r:embed="rId8">
            <a:alphaModFix/>
          </a:blip>
          <a:srcRect b="0" l="0" r="0" t="0"/>
          <a:stretch/>
        </p:blipFill>
        <p:spPr>
          <a:xfrm>
            <a:off x="546189" y="423865"/>
            <a:ext cx="2126222" cy="704047"/>
          </a:xfrm>
          <a:prstGeom prst="rect">
            <a:avLst/>
          </a:prstGeom>
          <a:noFill/>
          <a:ln>
            <a:noFill/>
          </a:ln>
        </p:spPr>
      </p:pic>
      <p:pic>
        <p:nvPicPr>
          <p:cNvPr descr="Text&#10;&#10;Description automatically generated" id="35" name="Google Shape;35;p47"/>
          <p:cNvPicPr preferRelativeResize="0"/>
          <p:nvPr/>
        </p:nvPicPr>
        <p:blipFill rotWithShape="1">
          <a:blip r:embed="rId9">
            <a:alphaModFix/>
          </a:blip>
          <a:srcRect b="0" l="0" r="0" t="0"/>
          <a:stretch/>
        </p:blipFill>
        <p:spPr>
          <a:xfrm>
            <a:off x="3198052" y="673665"/>
            <a:ext cx="1841540" cy="41524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ext Slide">
  <p:cSld name="Blank Text Slide">
    <p:spTree>
      <p:nvGrpSpPr>
        <p:cNvPr id="39" name="Shape 39"/>
        <p:cNvGrpSpPr/>
        <p:nvPr/>
      </p:nvGrpSpPr>
      <p:grpSpPr>
        <a:xfrm>
          <a:off x="0" y="0"/>
          <a:ext cx="0" cy="0"/>
          <a:chOff x="0" y="0"/>
          <a:chExt cx="0" cy="0"/>
        </a:xfrm>
      </p:grpSpPr>
      <p:sp>
        <p:nvSpPr>
          <p:cNvPr id="40" name="Google Shape;40;p41"/>
          <p:cNvSpPr/>
          <p:nvPr/>
        </p:nvSpPr>
        <p:spPr>
          <a:xfrm>
            <a:off x="11327280" y="6467128"/>
            <a:ext cx="386644" cy="2308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fld id="{00000000-1234-1234-1234-123412341234}" type="slidenum">
              <a:rPr b="0" i="0" lang="hu-HU"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pic>
        <p:nvPicPr>
          <p:cNvPr descr="F:\Birmingham\MSU\Creative Services\DG EAC Framework jobs\EIT\2014 EIT re-brand\Brand elements examples\Mock-ups\Examples\Powerpoint Template\Old\Graphic_element.png" id="41" name="Google Shape;41;p41"/>
          <p:cNvPicPr preferRelativeResize="0"/>
          <p:nvPr/>
        </p:nvPicPr>
        <p:blipFill rotWithShape="1">
          <a:blip r:embed="rId2">
            <a:alphaModFix/>
          </a:blip>
          <a:srcRect b="-1198" l="-5234" r="10504" t="44538"/>
          <a:stretch/>
        </p:blipFill>
        <p:spPr>
          <a:xfrm>
            <a:off x="9660205" y="0"/>
            <a:ext cx="2531795" cy="1514416"/>
          </a:xfrm>
          <a:prstGeom prst="rect">
            <a:avLst/>
          </a:prstGeom>
          <a:noFill/>
          <a:ln>
            <a:noFill/>
          </a:ln>
        </p:spPr>
      </p:pic>
      <p:sp>
        <p:nvSpPr>
          <p:cNvPr id="42" name="Google Shape;42;p41"/>
          <p:cNvSpPr txBox="1"/>
          <p:nvPr>
            <p:ph idx="1" type="body"/>
          </p:nvPr>
        </p:nvSpPr>
        <p:spPr>
          <a:xfrm>
            <a:off x="623393" y="541719"/>
            <a:ext cx="8640000" cy="43204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3" name="Google Shape;43;p41"/>
          <p:cNvSpPr txBox="1"/>
          <p:nvPr>
            <p:ph idx="2" type="body"/>
          </p:nvPr>
        </p:nvSpPr>
        <p:spPr>
          <a:xfrm>
            <a:off x="623393" y="1196976"/>
            <a:ext cx="8640000" cy="4176713"/>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13000"/>
              </a:lnSpc>
              <a:spcBef>
                <a:spcPts val="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only">
  <p:cSld name="Logo only">
    <p:spTree>
      <p:nvGrpSpPr>
        <p:cNvPr id="44" name="Shape 44"/>
        <p:cNvGrpSpPr/>
        <p:nvPr/>
      </p:nvGrpSpPr>
      <p:grpSpPr>
        <a:xfrm>
          <a:off x="0" y="0"/>
          <a:ext cx="0" cy="0"/>
          <a:chOff x="0" y="0"/>
          <a:chExt cx="0" cy="0"/>
        </a:xfrm>
      </p:grpSpPr>
      <p:sp>
        <p:nvSpPr>
          <p:cNvPr id="45" name="Google Shape;45;p42"/>
          <p:cNvSpPr/>
          <p:nvPr/>
        </p:nvSpPr>
        <p:spPr>
          <a:xfrm>
            <a:off x="11327280" y="6467128"/>
            <a:ext cx="386644" cy="2308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fld id="{00000000-1234-1234-1234-123412341234}" type="slidenum">
              <a:rPr b="0" i="0" lang="hu-HU"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ndscape Image &amp; Text">
  <p:cSld name="Landscape Image &amp; Text">
    <p:spTree>
      <p:nvGrpSpPr>
        <p:cNvPr id="46" name="Shape 46"/>
        <p:cNvGrpSpPr/>
        <p:nvPr/>
      </p:nvGrpSpPr>
      <p:grpSpPr>
        <a:xfrm>
          <a:off x="0" y="0"/>
          <a:ext cx="0" cy="0"/>
          <a:chOff x="0" y="0"/>
          <a:chExt cx="0" cy="0"/>
        </a:xfrm>
      </p:grpSpPr>
      <p:sp>
        <p:nvSpPr>
          <p:cNvPr id="47" name="Google Shape;47;p43"/>
          <p:cNvSpPr/>
          <p:nvPr>
            <p:ph idx="2" type="pic"/>
          </p:nvPr>
        </p:nvSpPr>
        <p:spPr>
          <a:xfrm>
            <a:off x="645280" y="476672"/>
            <a:ext cx="10923328" cy="1584176"/>
          </a:xfrm>
          <a:prstGeom prst="round2DiagRect">
            <a:avLst>
              <a:gd fmla="val 16667" name="adj1"/>
              <a:gd fmla="val 0" name="adj2"/>
            </a:avLst>
          </a:prstGeom>
          <a:noFill/>
          <a:ln>
            <a:noFill/>
          </a:ln>
        </p:spPr>
      </p:sp>
      <p:sp>
        <p:nvSpPr>
          <p:cNvPr id="48" name="Google Shape;48;p43"/>
          <p:cNvSpPr txBox="1"/>
          <p:nvPr>
            <p:ph idx="1" type="body"/>
          </p:nvPr>
        </p:nvSpPr>
        <p:spPr>
          <a:xfrm>
            <a:off x="623392" y="2276872"/>
            <a:ext cx="10945216" cy="43204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 name="Google Shape;49;p43"/>
          <p:cNvSpPr txBox="1"/>
          <p:nvPr>
            <p:ph idx="3" type="body"/>
          </p:nvPr>
        </p:nvSpPr>
        <p:spPr>
          <a:xfrm>
            <a:off x="623393" y="2924944"/>
            <a:ext cx="10945215" cy="2448744"/>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14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Images">
  <p:cSld name="Text &amp; Images">
    <p:spTree>
      <p:nvGrpSpPr>
        <p:cNvPr id="50" name="Shape 50"/>
        <p:cNvGrpSpPr/>
        <p:nvPr/>
      </p:nvGrpSpPr>
      <p:grpSpPr>
        <a:xfrm>
          <a:off x="0" y="0"/>
          <a:ext cx="0" cy="0"/>
          <a:chOff x="0" y="0"/>
          <a:chExt cx="0" cy="0"/>
        </a:xfrm>
      </p:grpSpPr>
      <p:pic>
        <p:nvPicPr>
          <p:cNvPr descr="F:\Birmingham\MSU\Creative Services\DG EAC Framework jobs\EIT\2014 EIT re-brand\Brand elements examples\Mock-ups\Examples\Powerpoint Template\Old\Graphic_element.png" id="51" name="Google Shape;51;p44"/>
          <p:cNvPicPr preferRelativeResize="0"/>
          <p:nvPr/>
        </p:nvPicPr>
        <p:blipFill rotWithShape="1">
          <a:blip r:embed="rId2">
            <a:alphaModFix/>
          </a:blip>
          <a:srcRect b="0" l="1" r="-26311" t="63474"/>
          <a:stretch/>
        </p:blipFill>
        <p:spPr>
          <a:xfrm>
            <a:off x="9368454" y="0"/>
            <a:ext cx="3024138" cy="874499"/>
          </a:xfrm>
          <a:prstGeom prst="rect">
            <a:avLst/>
          </a:prstGeom>
          <a:noFill/>
          <a:ln>
            <a:noFill/>
          </a:ln>
        </p:spPr>
      </p:pic>
      <p:sp>
        <p:nvSpPr>
          <p:cNvPr id="52" name="Google Shape;52;p44"/>
          <p:cNvSpPr/>
          <p:nvPr>
            <p:ph idx="2" type="pic"/>
          </p:nvPr>
        </p:nvSpPr>
        <p:spPr>
          <a:xfrm>
            <a:off x="4463819" y="1196752"/>
            <a:ext cx="3360373" cy="4176465"/>
          </a:xfrm>
          <a:prstGeom prst="round2DiagRect">
            <a:avLst>
              <a:gd fmla="val 16667" name="adj1"/>
              <a:gd fmla="val 0" name="adj2"/>
            </a:avLst>
          </a:prstGeom>
          <a:noFill/>
          <a:ln>
            <a:noFill/>
          </a:ln>
        </p:spPr>
      </p:sp>
      <p:sp>
        <p:nvSpPr>
          <p:cNvPr id="53" name="Google Shape;53;p44"/>
          <p:cNvSpPr/>
          <p:nvPr>
            <p:ph idx="3" type="pic"/>
          </p:nvPr>
        </p:nvSpPr>
        <p:spPr>
          <a:xfrm>
            <a:off x="8208236" y="1196752"/>
            <a:ext cx="3360373" cy="4176465"/>
          </a:xfrm>
          <a:prstGeom prst="round2DiagRect">
            <a:avLst>
              <a:gd fmla="val 0" name="adj1"/>
              <a:gd fmla="val 18487" name="adj2"/>
            </a:avLst>
          </a:prstGeom>
          <a:noFill/>
          <a:ln>
            <a:noFill/>
          </a:ln>
        </p:spPr>
      </p:sp>
      <p:sp>
        <p:nvSpPr>
          <p:cNvPr id="54" name="Google Shape;54;p44"/>
          <p:cNvSpPr txBox="1"/>
          <p:nvPr>
            <p:ph idx="1" type="body"/>
          </p:nvPr>
        </p:nvSpPr>
        <p:spPr>
          <a:xfrm>
            <a:off x="623394" y="541719"/>
            <a:ext cx="3456383" cy="43204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 name="Google Shape;55;p44"/>
          <p:cNvSpPr txBox="1"/>
          <p:nvPr>
            <p:ph idx="4" type="body"/>
          </p:nvPr>
        </p:nvSpPr>
        <p:spPr>
          <a:xfrm>
            <a:off x="623394" y="1196976"/>
            <a:ext cx="3456383" cy="4176713"/>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14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ext Slide 02">
  <p:cSld name="Blank Text Slide 02">
    <p:spTree>
      <p:nvGrpSpPr>
        <p:cNvPr id="56" name="Shape 56"/>
        <p:cNvGrpSpPr/>
        <p:nvPr/>
      </p:nvGrpSpPr>
      <p:grpSpPr>
        <a:xfrm>
          <a:off x="0" y="0"/>
          <a:ext cx="0" cy="0"/>
          <a:chOff x="0" y="0"/>
          <a:chExt cx="0" cy="0"/>
        </a:xfrm>
      </p:grpSpPr>
      <p:pic>
        <p:nvPicPr>
          <p:cNvPr descr="F:\Birmingham\MSU\Creative Services\DG EAC Framework jobs\EIT\2014 EIT re-brand\Brand elements examples\Mock-ups\Examples\Powerpoint Template\Old\Graphic_element.png" id="57" name="Google Shape;57;p45"/>
          <p:cNvPicPr preferRelativeResize="0"/>
          <p:nvPr/>
        </p:nvPicPr>
        <p:blipFill rotWithShape="1">
          <a:blip r:embed="rId2">
            <a:alphaModFix/>
          </a:blip>
          <a:srcRect b="0" l="0" r="38726" t="17637"/>
          <a:stretch/>
        </p:blipFill>
        <p:spPr>
          <a:xfrm>
            <a:off x="10251267" y="0"/>
            <a:ext cx="1940733" cy="2608685"/>
          </a:xfrm>
          <a:prstGeom prst="rect">
            <a:avLst/>
          </a:prstGeom>
          <a:noFill/>
          <a:ln>
            <a:noFill/>
          </a:ln>
        </p:spPr>
      </p:pic>
      <p:sp>
        <p:nvSpPr>
          <p:cNvPr id="58" name="Google Shape;58;p45"/>
          <p:cNvSpPr txBox="1"/>
          <p:nvPr>
            <p:ph idx="1" type="body"/>
          </p:nvPr>
        </p:nvSpPr>
        <p:spPr>
          <a:xfrm>
            <a:off x="623393" y="541719"/>
            <a:ext cx="9000000" cy="43204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45"/>
          <p:cNvSpPr txBox="1"/>
          <p:nvPr>
            <p:ph idx="2" type="body"/>
          </p:nvPr>
        </p:nvSpPr>
        <p:spPr>
          <a:xfrm>
            <a:off x="623393" y="1196976"/>
            <a:ext cx="9000000" cy="4176713"/>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howMasterSp="0">
  <p:cSld name="End Slide">
    <p:spTree>
      <p:nvGrpSpPr>
        <p:cNvPr id="60" name="Shape 60"/>
        <p:cNvGrpSpPr/>
        <p:nvPr/>
      </p:nvGrpSpPr>
      <p:grpSpPr>
        <a:xfrm>
          <a:off x="0" y="0"/>
          <a:ext cx="0" cy="0"/>
          <a:chOff x="0" y="0"/>
          <a:chExt cx="0" cy="0"/>
        </a:xfrm>
      </p:grpSpPr>
      <p:sp>
        <p:nvSpPr>
          <p:cNvPr id="61" name="Google Shape;61;p46"/>
          <p:cNvSpPr/>
          <p:nvPr/>
        </p:nvSpPr>
        <p:spPr>
          <a:xfrm>
            <a:off x="1452000" y="-45721"/>
            <a:ext cx="9288000" cy="6938011"/>
          </a:xfrm>
          <a:prstGeom prst="rect">
            <a:avLst/>
          </a:prstGeom>
          <a:blipFill rotWithShape="1">
            <a:blip r:embed="rId2">
              <a:alphaModFix amt="28000"/>
            </a:blip>
            <a:stretch>
              <a:fillRect b="-17050" l="0" r="0" t="-16791"/>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 name="Google Shape;62;p46"/>
          <p:cNvSpPr txBox="1"/>
          <p:nvPr>
            <p:ph idx="1" type="body"/>
          </p:nvPr>
        </p:nvSpPr>
        <p:spPr>
          <a:xfrm>
            <a:off x="2824939" y="3188991"/>
            <a:ext cx="6542123" cy="51344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640"/>
              </a:spcBef>
              <a:spcAft>
                <a:spcPts val="0"/>
              </a:spcAft>
              <a:buClr>
                <a:srgbClr val="034EA2"/>
              </a:buClr>
              <a:buSzPts val="3200"/>
              <a:buFont typeface="Arial"/>
              <a:buNone/>
              <a:defRPr b="0" i="0" sz="3200" u="none" cap="none" strike="noStrike">
                <a:solidFill>
                  <a:srgbClr val="034EA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3" name="Google Shape;63;p46"/>
          <p:cNvSpPr txBox="1"/>
          <p:nvPr/>
        </p:nvSpPr>
        <p:spPr>
          <a:xfrm>
            <a:off x="0" y="2433888"/>
            <a:ext cx="1219200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hu-HU" sz="1600" u="none" cap="none" strike="noStrike">
                <a:solidFill>
                  <a:srgbClr val="004494"/>
                </a:solidFill>
                <a:latin typeface="Calibri"/>
                <a:ea typeface="Calibri"/>
                <a:cs typeface="Calibri"/>
                <a:sym typeface="Calibri"/>
              </a:rPr>
              <a:t>https://www.eitfood.eu/projects/foodscienceclass</a:t>
            </a:r>
            <a:endParaRPr b="0" i="0" sz="1400" u="none" cap="none" strike="noStrike">
              <a:solidFill>
                <a:srgbClr val="000000"/>
              </a:solidFill>
              <a:latin typeface="Arial"/>
              <a:ea typeface="Arial"/>
              <a:cs typeface="Arial"/>
              <a:sym typeface="Arial"/>
            </a:endParaRPr>
          </a:p>
        </p:txBody>
      </p:sp>
      <p:pic>
        <p:nvPicPr>
          <p:cNvPr descr="A close up of a sign&#10;&#10;Description automatically generated" id="64" name="Google Shape;64;p46"/>
          <p:cNvPicPr preferRelativeResize="0"/>
          <p:nvPr/>
        </p:nvPicPr>
        <p:blipFill rotWithShape="1">
          <a:blip r:embed="rId3">
            <a:alphaModFix/>
          </a:blip>
          <a:srcRect b="0" l="0" r="0" t="0"/>
          <a:stretch/>
        </p:blipFill>
        <p:spPr>
          <a:xfrm>
            <a:off x="4055701" y="1520955"/>
            <a:ext cx="2001947" cy="662897"/>
          </a:xfrm>
          <a:prstGeom prst="rect">
            <a:avLst/>
          </a:prstGeom>
          <a:noFill/>
          <a:ln>
            <a:noFill/>
          </a:ln>
        </p:spPr>
      </p:pic>
      <p:pic>
        <p:nvPicPr>
          <p:cNvPr descr="A black and white logo&#10;&#10;Description automatically generated with low confidence" id="65" name="Google Shape;65;p46"/>
          <p:cNvPicPr preferRelativeResize="0"/>
          <p:nvPr/>
        </p:nvPicPr>
        <p:blipFill rotWithShape="1">
          <a:blip r:embed="rId4">
            <a:alphaModFix/>
          </a:blip>
          <a:srcRect b="0" l="0" r="0" t="0"/>
          <a:stretch/>
        </p:blipFill>
        <p:spPr>
          <a:xfrm>
            <a:off x="8915964" y="5918732"/>
            <a:ext cx="1319978" cy="383782"/>
          </a:xfrm>
          <a:prstGeom prst="rect">
            <a:avLst/>
          </a:prstGeom>
          <a:noFill/>
          <a:ln>
            <a:noFill/>
          </a:ln>
        </p:spPr>
      </p:pic>
      <p:pic>
        <p:nvPicPr>
          <p:cNvPr descr="Logo&#10;&#10;Description automatically generated" id="66" name="Google Shape;66;p46"/>
          <p:cNvPicPr preferRelativeResize="0"/>
          <p:nvPr/>
        </p:nvPicPr>
        <p:blipFill rotWithShape="1">
          <a:blip r:embed="rId5">
            <a:alphaModFix/>
          </a:blip>
          <a:srcRect b="0" l="0" r="0" t="0"/>
          <a:stretch/>
        </p:blipFill>
        <p:spPr>
          <a:xfrm>
            <a:off x="6097567" y="5910028"/>
            <a:ext cx="1104869" cy="379037"/>
          </a:xfrm>
          <a:prstGeom prst="rect">
            <a:avLst/>
          </a:prstGeom>
          <a:noFill/>
          <a:ln>
            <a:noFill/>
          </a:ln>
        </p:spPr>
      </p:pic>
      <p:pic>
        <p:nvPicPr>
          <p:cNvPr descr="Logo&#10;&#10;Description automatically generated" id="67" name="Google Shape;67;p46"/>
          <p:cNvPicPr preferRelativeResize="0"/>
          <p:nvPr/>
        </p:nvPicPr>
        <p:blipFill rotWithShape="1">
          <a:blip r:embed="rId6">
            <a:alphaModFix/>
          </a:blip>
          <a:srcRect b="0" l="0" r="0" t="0"/>
          <a:stretch/>
        </p:blipFill>
        <p:spPr>
          <a:xfrm>
            <a:off x="11052262" y="5909594"/>
            <a:ext cx="591342" cy="397500"/>
          </a:xfrm>
          <a:prstGeom prst="rect">
            <a:avLst/>
          </a:prstGeom>
          <a:noFill/>
          <a:ln>
            <a:noFill/>
          </a:ln>
        </p:spPr>
      </p:pic>
      <p:pic>
        <p:nvPicPr>
          <p:cNvPr descr="Icon&#10;&#10;Description automatically generated with low confidence" id="68" name="Google Shape;68;p46"/>
          <p:cNvPicPr preferRelativeResize="0"/>
          <p:nvPr/>
        </p:nvPicPr>
        <p:blipFill rotWithShape="1">
          <a:blip r:embed="rId7">
            <a:alphaModFix/>
          </a:blip>
          <a:srcRect b="0" l="0" r="0" t="0"/>
          <a:stretch/>
        </p:blipFill>
        <p:spPr>
          <a:xfrm>
            <a:off x="7768942" y="5643233"/>
            <a:ext cx="580516" cy="773106"/>
          </a:xfrm>
          <a:prstGeom prst="rect">
            <a:avLst/>
          </a:prstGeom>
          <a:noFill/>
          <a:ln>
            <a:noFill/>
          </a:ln>
        </p:spPr>
      </p:pic>
      <p:pic>
        <p:nvPicPr>
          <p:cNvPr descr="A black sign with white text&#10;&#10;Description automatically generated" id="69" name="Google Shape;69;p46"/>
          <p:cNvPicPr preferRelativeResize="0"/>
          <p:nvPr/>
        </p:nvPicPr>
        <p:blipFill rotWithShape="1">
          <a:blip r:embed="rId8">
            <a:alphaModFix/>
          </a:blip>
          <a:srcRect b="0" l="0" r="0" t="0"/>
          <a:stretch/>
        </p:blipFill>
        <p:spPr>
          <a:xfrm>
            <a:off x="796536" y="5929265"/>
            <a:ext cx="1603396" cy="366878"/>
          </a:xfrm>
          <a:prstGeom prst="rect">
            <a:avLst/>
          </a:prstGeom>
          <a:noFill/>
          <a:ln>
            <a:noFill/>
          </a:ln>
        </p:spPr>
      </p:pic>
      <p:pic>
        <p:nvPicPr>
          <p:cNvPr descr="A picture containing computer, keyboard, laptop, food&#10;&#10;Description automatically generated" id="70" name="Google Shape;70;p46"/>
          <p:cNvPicPr preferRelativeResize="0"/>
          <p:nvPr/>
        </p:nvPicPr>
        <p:blipFill rotWithShape="1">
          <a:blip r:embed="rId9">
            <a:alphaModFix/>
          </a:blip>
          <a:srcRect b="0" l="0" r="0" t="0"/>
          <a:stretch/>
        </p:blipFill>
        <p:spPr>
          <a:xfrm>
            <a:off x="3004977" y="5859475"/>
            <a:ext cx="2575885" cy="513446"/>
          </a:xfrm>
          <a:prstGeom prst="rect">
            <a:avLst/>
          </a:prstGeom>
          <a:noFill/>
          <a:ln>
            <a:noFill/>
          </a:ln>
        </p:spPr>
      </p:pic>
      <p:pic>
        <p:nvPicPr>
          <p:cNvPr descr="A picture containing graphical user interface&#10;&#10;Description automatically generated" id="71" name="Google Shape;71;p46"/>
          <p:cNvPicPr preferRelativeResize="0"/>
          <p:nvPr/>
        </p:nvPicPr>
        <p:blipFill rotWithShape="1">
          <a:blip r:embed="rId10">
            <a:alphaModFix/>
          </a:blip>
          <a:srcRect b="0" l="0" r="0" t="0"/>
          <a:stretch/>
        </p:blipFill>
        <p:spPr>
          <a:xfrm>
            <a:off x="6369910" y="1693332"/>
            <a:ext cx="2067704" cy="46624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3 Image 02">
  <p:cSld name="Text &amp;  3 Image 02">
    <p:spTree>
      <p:nvGrpSpPr>
        <p:cNvPr id="72" name="Shape 72"/>
        <p:cNvGrpSpPr/>
        <p:nvPr/>
      </p:nvGrpSpPr>
      <p:grpSpPr>
        <a:xfrm>
          <a:off x="0" y="0"/>
          <a:ext cx="0" cy="0"/>
          <a:chOff x="0" y="0"/>
          <a:chExt cx="0" cy="0"/>
        </a:xfrm>
      </p:grpSpPr>
      <p:sp>
        <p:nvSpPr>
          <p:cNvPr id="73" name="Google Shape;73;p48"/>
          <p:cNvSpPr/>
          <p:nvPr>
            <p:ph idx="2" type="pic"/>
          </p:nvPr>
        </p:nvSpPr>
        <p:spPr>
          <a:xfrm>
            <a:off x="7056968" y="3429000"/>
            <a:ext cx="4511641" cy="1944216"/>
          </a:xfrm>
          <a:prstGeom prst="round2DiagRect">
            <a:avLst>
              <a:gd fmla="val 16667" name="adj1"/>
              <a:gd fmla="val 0" name="adj2"/>
            </a:avLst>
          </a:prstGeom>
          <a:noFill/>
          <a:ln>
            <a:noFill/>
          </a:ln>
        </p:spPr>
      </p:sp>
      <p:sp>
        <p:nvSpPr>
          <p:cNvPr id="74" name="Google Shape;74;p48"/>
          <p:cNvSpPr/>
          <p:nvPr>
            <p:ph idx="3" type="pic"/>
          </p:nvPr>
        </p:nvSpPr>
        <p:spPr>
          <a:xfrm>
            <a:off x="7056108" y="1196752"/>
            <a:ext cx="4511641" cy="1950720"/>
          </a:xfrm>
          <a:prstGeom prst="round2DiagRect">
            <a:avLst>
              <a:gd fmla="val 16667" name="adj1"/>
              <a:gd fmla="val 0" name="adj2"/>
            </a:avLst>
          </a:prstGeom>
          <a:noFill/>
          <a:ln>
            <a:noFill/>
          </a:ln>
        </p:spPr>
      </p:sp>
      <p:sp>
        <p:nvSpPr>
          <p:cNvPr id="75" name="Google Shape;75;p48"/>
          <p:cNvSpPr txBox="1"/>
          <p:nvPr>
            <p:ph idx="1" type="body"/>
          </p:nvPr>
        </p:nvSpPr>
        <p:spPr>
          <a:xfrm>
            <a:off x="623394" y="541719"/>
            <a:ext cx="6048671" cy="43204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dk2"/>
              </a:buClr>
              <a:buSzPts val="3000"/>
              <a:buFont typeface="Arial"/>
              <a:buNone/>
              <a:defRPr b="0" i="0" sz="30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6" name="Google Shape;76;p48"/>
          <p:cNvSpPr txBox="1"/>
          <p:nvPr>
            <p:ph idx="4" type="body"/>
          </p:nvPr>
        </p:nvSpPr>
        <p:spPr>
          <a:xfrm>
            <a:off x="623394" y="1196976"/>
            <a:ext cx="6048671" cy="4176713"/>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113000"/>
              </a:lnSpc>
              <a:spcBef>
                <a:spcPts val="400"/>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image" Target="../media/image17.png"/><Relationship Id="rId2" Type="http://schemas.openxmlformats.org/officeDocument/2006/relationships/image" Target="../media/image7.jpg"/><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 name="Shape 36"/>
        <p:cNvGrpSpPr/>
        <p:nvPr/>
      </p:nvGrpSpPr>
      <p:grpSpPr>
        <a:xfrm>
          <a:off x="0" y="0"/>
          <a:ext cx="0" cy="0"/>
          <a:chOff x="0" y="0"/>
          <a:chExt cx="0" cy="0"/>
        </a:xfrm>
      </p:grpSpPr>
      <p:pic>
        <p:nvPicPr>
          <p:cNvPr descr="A close up of a sign&#10;&#10;Description automatically generated" id="37" name="Google Shape;37;p40"/>
          <p:cNvPicPr preferRelativeResize="0"/>
          <p:nvPr/>
        </p:nvPicPr>
        <p:blipFill rotWithShape="1">
          <a:blip r:embed="rId1">
            <a:alphaModFix/>
          </a:blip>
          <a:srcRect b="0" l="0" r="0" t="0"/>
          <a:stretch/>
        </p:blipFill>
        <p:spPr>
          <a:xfrm>
            <a:off x="640288" y="6280856"/>
            <a:ext cx="1151936" cy="381436"/>
          </a:xfrm>
          <a:prstGeom prst="rect">
            <a:avLst/>
          </a:prstGeom>
          <a:noFill/>
          <a:ln>
            <a:noFill/>
          </a:ln>
        </p:spPr>
      </p:pic>
      <p:pic>
        <p:nvPicPr>
          <p:cNvPr descr="A picture containing graphical user interface&#10;&#10;Description automatically generated" id="38" name="Google Shape;38;p40"/>
          <p:cNvPicPr preferRelativeResize="0"/>
          <p:nvPr/>
        </p:nvPicPr>
        <p:blipFill rotWithShape="1">
          <a:blip r:embed="rId2">
            <a:alphaModFix/>
          </a:blip>
          <a:srcRect b="0" l="0" r="0" t="0"/>
          <a:stretch/>
        </p:blipFill>
        <p:spPr>
          <a:xfrm>
            <a:off x="1988871" y="6353844"/>
            <a:ext cx="1287729" cy="29037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5.jpg"/><Relationship Id="rId4" Type="http://schemas.openxmlformats.org/officeDocument/2006/relationships/hyperlink" Target="https://annualfoodagenda.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hyperlink" Target="http://www.youtube.com/watch?v=BIQyNU6hnTs" TargetMode="External"/><Relationship Id="rId5" Type="http://schemas.openxmlformats.org/officeDocument/2006/relationships/image" Target="../media/image3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41.png"/><Relationship Id="rId5" Type="http://schemas.openxmlformats.org/officeDocument/2006/relationships/hyperlink" Target="http://www.decodingdelicious.com/the-difference-between-baking-soda-and-baking-powde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hyperlink" Target="https://www.eufic.org/en/healthy-living/article/understanding-nutrition-information-infographi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0"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youtube.com/watch?v=QhUrc4BnPgg&amp;t=27s" TargetMode="External"/><Relationship Id="rId4" Type="http://schemas.openxmlformats.org/officeDocument/2006/relationships/image" Target="../media/image52.png"/><Relationship Id="rId9" Type="http://schemas.openxmlformats.org/officeDocument/2006/relationships/image" Target="../media/image51.png"/><Relationship Id="rId5" Type="http://schemas.openxmlformats.org/officeDocument/2006/relationships/image" Target="../media/image44.png"/><Relationship Id="rId6" Type="http://schemas.openxmlformats.org/officeDocument/2006/relationships/image" Target="../media/image54.png"/><Relationship Id="rId7" Type="http://schemas.openxmlformats.org/officeDocument/2006/relationships/image" Target="../media/image50.png"/><Relationship Id="rId8"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9.png"/><Relationship Id="rId4" Type="http://schemas.openxmlformats.org/officeDocument/2006/relationships/hyperlink" Target="https://www.eufic.org/en/healthy-living/article/understanding-nutrition-information-infographic"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5.jpg"/><Relationship Id="rId4" Type="http://schemas.openxmlformats.org/officeDocument/2006/relationships/hyperlink" Target="https://annualfoodagenda.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6.png"/><Relationship Id="rId4" Type="http://schemas.openxmlformats.org/officeDocument/2006/relationships/image" Target="../media/image61.jpg"/><Relationship Id="rId5"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4.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3.png"/><Relationship Id="rId4" Type="http://schemas.openxmlformats.org/officeDocument/2006/relationships/image" Target="../media/image65.png"/><Relationship Id="rId5" Type="http://schemas.openxmlformats.org/officeDocument/2006/relationships/image" Target="../media/image68.png"/><Relationship Id="rId6" Type="http://schemas.openxmlformats.org/officeDocument/2006/relationships/image" Target="../media/image67.png"/><Relationship Id="rId7" Type="http://schemas.openxmlformats.org/officeDocument/2006/relationships/image" Target="../media/image66.png"/><Relationship Id="rId8" Type="http://schemas.openxmlformats.org/officeDocument/2006/relationships/image" Target="../media/image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
          <p:cNvSpPr txBox="1"/>
          <p:nvPr>
            <p:ph idx="1" type="body"/>
          </p:nvPr>
        </p:nvSpPr>
        <p:spPr>
          <a:xfrm>
            <a:off x="219980" y="6022613"/>
            <a:ext cx="5760000" cy="36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1200"/>
              <a:buNone/>
            </a:pPr>
            <a:r>
              <a:rPr lang="hu-HU" sz="1400"/>
              <a:t>Kidolgozta: Dr. Keren Dalyot és Yael Rozenblum, Faculty of Education in Science and Technology, Technion</a:t>
            </a:r>
            <a:endParaRPr/>
          </a:p>
        </p:txBody>
      </p:sp>
      <p:sp>
        <p:nvSpPr>
          <p:cNvPr id="110" name="Google Shape;110;p1"/>
          <p:cNvSpPr txBox="1"/>
          <p:nvPr>
            <p:ph idx="2" type="body"/>
          </p:nvPr>
        </p:nvSpPr>
        <p:spPr>
          <a:xfrm>
            <a:off x="434430" y="2129408"/>
            <a:ext cx="5760000" cy="504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000"/>
              <a:buNone/>
            </a:pPr>
            <a:r>
              <a:rPr b="1" lang="hu-HU" sz="4600"/>
              <a:t>Az é</a:t>
            </a:r>
            <a:r>
              <a:rPr b="1" lang="hu-HU" sz="4600"/>
              <a:t>lelmiszercímkék értelmezése</a:t>
            </a:r>
            <a:endParaRPr/>
          </a:p>
        </p:txBody>
      </p:sp>
      <p:pic>
        <p:nvPicPr>
          <p:cNvPr descr="Education 05.jpg" id="111" name="Google Shape;111;p1"/>
          <p:cNvPicPr preferRelativeResize="0"/>
          <p:nvPr>
            <p:ph idx="3" type="pic"/>
          </p:nvPr>
        </p:nvPicPr>
        <p:blipFill rotWithShape="1">
          <a:blip r:embed="rId3">
            <a:alphaModFix/>
          </a:blip>
          <a:srcRect b="0" l="16691" r="16692" t="0"/>
          <a:stretch/>
        </p:blipFill>
        <p:spPr>
          <a:xfrm>
            <a:off x="6716587" y="1771536"/>
            <a:ext cx="7368054" cy="7368054"/>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0"/>
          <p:cNvSpPr txBox="1"/>
          <p:nvPr>
            <p:ph idx="1" type="body"/>
          </p:nvPr>
        </p:nvSpPr>
        <p:spPr>
          <a:xfrm>
            <a:off x="213968" y="152769"/>
            <a:ext cx="8640000" cy="43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b="1" lang="hu-HU" sz="3600"/>
              <a:t>Mi van a csomagoláson?</a:t>
            </a:r>
            <a:endParaRPr/>
          </a:p>
        </p:txBody>
      </p:sp>
      <p:pic>
        <p:nvPicPr>
          <p:cNvPr id="173" name="Google Shape;173;p10"/>
          <p:cNvPicPr preferRelativeResize="0"/>
          <p:nvPr/>
        </p:nvPicPr>
        <p:blipFill rotWithShape="1">
          <a:blip r:embed="rId3">
            <a:alphaModFix/>
          </a:blip>
          <a:srcRect b="0" l="0" r="0" t="0"/>
          <a:stretch/>
        </p:blipFill>
        <p:spPr>
          <a:xfrm>
            <a:off x="7667400" y="152763"/>
            <a:ext cx="4422628" cy="6316273"/>
          </a:xfrm>
          <a:prstGeom prst="rect">
            <a:avLst/>
          </a:prstGeom>
          <a:noFill/>
          <a:ln>
            <a:noFill/>
          </a:ln>
        </p:spPr>
      </p:pic>
      <p:sp>
        <p:nvSpPr>
          <p:cNvPr id="174" name="Google Shape;174;p10"/>
          <p:cNvSpPr txBox="1"/>
          <p:nvPr/>
        </p:nvSpPr>
        <p:spPr>
          <a:xfrm>
            <a:off x="326975" y="927450"/>
            <a:ext cx="7165800" cy="53841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50000"/>
              </a:lnSpc>
              <a:spcBef>
                <a:spcPts val="0"/>
              </a:spcBef>
              <a:spcAft>
                <a:spcPts val="0"/>
              </a:spcAft>
              <a:buClr>
                <a:srgbClr val="000000"/>
              </a:buClr>
              <a:buSzPts val="2300"/>
              <a:buFont typeface="Calibri"/>
              <a:buChar char="●"/>
            </a:pPr>
            <a:r>
              <a:rPr b="0" i="0" lang="hu-HU" sz="2000" u="none" cap="none" strike="noStrike">
                <a:solidFill>
                  <a:srgbClr val="202124"/>
                </a:solidFill>
                <a:highlight>
                  <a:schemeClr val="lt1"/>
                </a:highlight>
                <a:latin typeface="Calibri"/>
                <a:ea typeface="Calibri"/>
                <a:cs typeface="Calibri"/>
                <a:sym typeface="Calibri"/>
              </a:rPr>
              <a:t>A gyártó, a forgalmazó és a terméket csomagoló vállalat adatai, valamint importált termékek esetében az importőr és a gyártó ország adatai</a:t>
            </a:r>
            <a:endParaRPr b="0" i="0" sz="1400" u="none" cap="none" strike="noStrike">
              <a:solidFill>
                <a:srgbClr val="000000"/>
              </a:solidFill>
              <a:latin typeface="Arial"/>
              <a:ea typeface="Arial"/>
              <a:cs typeface="Arial"/>
              <a:sym typeface="Arial"/>
            </a:endParaRPr>
          </a:p>
          <a:p>
            <a:pPr indent="-374650" lvl="0" marL="457200" marR="0" rtl="0" algn="l">
              <a:lnSpc>
                <a:spcPct val="150000"/>
              </a:lnSpc>
              <a:spcBef>
                <a:spcPts val="0"/>
              </a:spcBef>
              <a:spcAft>
                <a:spcPts val="0"/>
              </a:spcAft>
              <a:buClr>
                <a:srgbClr val="000000"/>
              </a:buClr>
              <a:buSzPts val="2300"/>
              <a:buFont typeface="Calibri"/>
              <a:buChar char="●"/>
            </a:pPr>
            <a:r>
              <a:rPr b="0" i="0" lang="hu-HU" sz="2000" u="none" cap="none" strike="noStrike">
                <a:solidFill>
                  <a:srgbClr val="202124"/>
                </a:solidFill>
                <a:highlight>
                  <a:schemeClr val="lt1"/>
                </a:highlight>
                <a:latin typeface="Calibri"/>
                <a:ea typeface="Calibri"/>
                <a:cs typeface="Calibri"/>
                <a:sym typeface="Calibri"/>
              </a:rPr>
              <a:t>Súly vagy térfogat</a:t>
            </a:r>
            <a:endParaRPr b="0" i="0" sz="1400" u="none" cap="none" strike="noStrike">
              <a:solidFill>
                <a:srgbClr val="000000"/>
              </a:solidFill>
              <a:latin typeface="Arial"/>
              <a:ea typeface="Arial"/>
              <a:cs typeface="Arial"/>
              <a:sym typeface="Arial"/>
            </a:endParaRPr>
          </a:p>
          <a:p>
            <a:pPr indent="-374650" lvl="0" marL="457200" marR="0" rtl="0" algn="l">
              <a:lnSpc>
                <a:spcPct val="150000"/>
              </a:lnSpc>
              <a:spcBef>
                <a:spcPts val="0"/>
              </a:spcBef>
              <a:spcAft>
                <a:spcPts val="0"/>
              </a:spcAft>
              <a:buClr>
                <a:srgbClr val="000000"/>
              </a:buClr>
              <a:buSzPts val="2300"/>
              <a:buFont typeface="Calibri"/>
              <a:buChar char="●"/>
            </a:pPr>
            <a:r>
              <a:rPr b="0" i="0" lang="hu-HU" sz="2000" u="none" cap="none" strike="noStrike">
                <a:solidFill>
                  <a:srgbClr val="202124"/>
                </a:solidFill>
                <a:highlight>
                  <a:schemeClr val="lt1"/>
                </a:highlight>
                <a:latin typeface="Calibri"/>
                <a:ea typeface="Calibri"/>
                <a:cs typeface="Calibri"/>
                <a:sym typeface="Calibri"/>
              </a:rPr>
              <a:t>Az összetevők felsorolása </a:t>
            </a:r>
            <a:endParaRPr b="0" i="0" sz="1400" u="none" cap="none" strike="noStrike">
              <a:solidFill>
                <a:srgbClr val="000000"/>
              </a:solidFill>
              <a:latin typeface="Arial"/>
              <a:ea typeface="Arial"/>
              <a:cs typeface="Arial"/>
              <a:sym typeface="Arial"/>
            </a:endParaRPr>
          </a:p>
          <a:p>
            <a:pPr indent="-374650" lvl="0" marL="457200" marR="0" rtl="0" algn="l">
              <a:lnSpc>
                <a:spcPct val="150000"/>
              </a:lnSpc>
              <a:spcBef>
                <a:spcPts val="0"/>
              </a:spcBef>
              <a:spcAft>
                <a:spcPts val="0"/>
              </a:spcAft>
              <a:buClr>
                <a:srgbClr val="000000"/>
              </a:buClr>
              <a:buSzPts val="2300"/>
              <a:buFont typeface="Calibri"/>
              <a:buChar char="●"/>
            </a:pPr>
            <a:r>
              <a:rPr b="0" i="0" lang="hu-HU" sz="2000" u="none" cap="none" strike="noStrike">
                <a:solidFill>
                  <a:srgbClr val="202124"/>
                </a:solidFill>
                <a:highlight>
                  <a:schemeClr val="lt1"/>
                </a:highlight>
                <a:latin typeface="Calibri"/>
                <a:ea typeface="Calibri"/>
                <a:cs typeface="Calibri"/>
                <a:sym typeface="Calibri"/>
              </a:rPr>
              <a:t>Tápanyagtartalom adatok </a:t>
            </a:r>
            <a:endParaRPr b="0" i="0" sz="1400" u="none" cap="none" strike="noStrike">
              <a:solidFill>
                <a:srgbClr val="000000"/>
              </a:solidFill>
              <a:latin typeface="Arial"/>
              <a:ea typeface="Arial"/>
              <a:cs typeface="Arial"/>
              <a:sym typeface="Arial"/>
            </a:endParaRPr>
          </a:p>
          <a:p>
            <a:pPr indent="-374650" lvl="0" marL="457200" marR="0" rtl="0" algn="l">
              <a:lnSpc>
                <a:spcPct val="150000"/>
              </a:lnSpc>
              <a:spcBef>
                <a:spcPts val="0"/>
              </a:spcBef>
              <a:spcAft>
                <a:spcPts val="0"/>
              </a:spcAft>
              <a:buClr>
                <a:srgbClr val="000000"/>
              </a:buClr>
              <a:buSzPts val="2300"/>
              <a:buFont typeface="Calibri"/>
              <a:buChar char="●"/>
            </a:pPr>
            <a:r>
              <a:rPr b="0" i="0" lang="hu-HU" sz="2000" u="none" cap="none" strike="noStrike">
                <a:solidFill>
                  <a:srgbClr val="202124"/>
                </a:solidFill>
                <a:highlight>
                  <a:schemeClr val="lt1"/>
                </a:highlight>
                <a:latin typeface="Calibri"/>
                <a:ea typeface="Calibri"/>
                <a:cs typeface="Calibri"/>
                <a:sym typeface="Calibri"/>
              </a:rPr>
              <a:t>Gyártási dátum és lejárati idő</a:t>
            </a:r>
            <a:endParaRPr b="0" i="0" sz="1400" u="none" cap="none" strike="noStrike">
              <a:solidFill>
                <a:srgbClr val="000000"/>
              </a:solidFill>
              <a:latin typeface="Arial"/>
              <a:ea typeface="Arial"/>
              <a:cs typeface="Arial"/>
              <a:sym typeface="Arial"/>
            </a:endParaRPr>
          </a:p>
          <a:p>
            <a:pPr indent="-374650" lvl="0" marL="457200" marR="38100" rtl="0" algn="l">
              <a:lnSpc>
                <a:spcPct val="128571"/>
              </a:lnSpc>
              <a:spcBef>
                <a:spcPts val="0"/>
              </a:spcBef>
              <a:spcAft>
                <a:spcPts val="0"/>
              </a:spcAft>
              <a:buClr>
                <a:srgbClr val="000000"/>
              </a:buClr>
              <a:buSzPts val="2300"/>
              <a:buFont typeface="Calibri"/>
              <a:buChar char="●"/>
            </a:pPr>
            <a:r>
              <a:rPr b="0" i="0" lang="hu-HU" sz="2000" u="none" cap="none" strike="noStrike">
                <a:solidFill>
                  <a:srgbClr val="202124"/>
                </a:solidFill>
                <a:highlight>
                  <a:schemeClr val="lt1"/>
                </a:highlight>
                <a:latin typeface="Calibri"/>
                <a:ea typeface="Calibri"/>
                <a:cs typeface="Calibri"/>
                <a:sym typeface="Calibri"/>
              </a:rPr>
              <a:t>Szabályozási szabványok, mint például: bizonyos tápanyag-összetevők esetében „nélkül”/„csökkentett ...”, és az élelmiszerek „természetes” és „friss” megjelöléssel történő címkézésének feltételei.</a:t>
            </a:r>
            <a:endParaRPr b="0" i="0" sz="1400" u="none" cap="none" strike="noStrike">
              <a:solidFill>
                <a:srgbClr val="000000"/>
              </a:solidFill>
              <a:latin typeface="Arial"/>
              <a:ea typeface="Arial"/>
              <a:cs typeface="Arial"/>
              <a:sym typeface="Arial"/>
            </a:endParaRPr>
          </a:p>
        </p:txBody>
      </p:sp>
      <p:sp>
        <p:nvSpPr>
          <p:cNvPr id="175" name="Google Shape;175;p10"/>
          <p:cNvSpPr txBox="1"/>
          <p:nvPr/>
        </p:nvSpPr>
        <p:spPr>
          <a:xfrm>
            <a:off x="8423325" y="6469025"/>
            <a:ext cx="2955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hu-HU" sz="1200" u="none" cap="none" strike="noStrike">
                <a:solidFill>
                  <a:srgbClr val="000000"/>
                </a:solidFill>
                <a:latin typeface="Calibri"/>
                <a:ea typeface="Calibri"/>
                <a:cs typeface="Calibri"/>
                <a:sym typeface="Calibri"/>
              </a:rPr>
              <a:t>Forrás: </a:t>
            </a:r>
            <a:r>
              <a:rPr b="0" i="0" lang="hu-HU" sz="1200" u="sng" cap="none" strike="noStrike">
                <a:solidFill>
                  <a:schemeClr val="hlink"/>
                </a:solidFill>
                <a:latin typeface="Calibri"/>
                <a:ea typeface="Calibri"/>
                <a:cs typeface="Calibri"/>
                <a:sym typeface="Calibri"/>
                <a:hlinkClick r:id="rId4"/>
              </a:rPr>
              <a:t>https://annualfoodagenda.com/</a:t>
            </a:r>
            <a:r>
              <a:rPr b="0" i="0" lang="hu-HU" sz="12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1"/>
          <p:cNvSpPr txBox="1"/>
          <p:nvPr>
            <p:ph idx="1" type="body"/>
          </p:nvPr>
        </p:nvSpPr>
        <p:spPr>
          <a:xfrm>
            <a:off x="68293" y="611094"/>
            <a:ext cx="8640000" cy="432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000"/>
              <a:buNone/>
            </a:pPr>
            <a:r>
              <a:rPr b="1" lang="hu-HU" sz="3600"/>
              <a:t>Termék neve vs. Élelmiszer neve: </a:t>
            </a:r>
            <a:endParaRPr/>
          </a:p>
        </p:txBody>
      </p:sp>
      <p:sp>
        <p:nvSpPr>
          <p:cNvPr id="181" name="Google Shape;181;p11"/>
          <p:cNvSpPr txBox="1"/>
          <p:nvPr/>
        </p:nvSpPr>
        <p:spPr>
          <a:xfrm>
            <a:off x="756850" y="1398300"/>
            <a:ext cx="9621000" cy="32016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50000"/>
              </a:lnSpc>
              <a:spcBef>
                <a:spcPts val="0"/>
              </a:spcBef>
              <a:spcAft>
                <a:spcPts val="0"/>
              </a:spcAft>
              <a:buClr>
                <a:srgbClr val="000000"/>
              </a:buClr>
              <a:buSzPts val="2800"/>
              <a:buFont typeface="Arial"/>
              <a:buChar char="●"/>
            </a:pPr>
            <a:r>
              <a:rPr b="0" i="0" lang="hu-HU" sz="2800" u="none" cap="none" strike="noStrike">
                <a:solidFill>
                  <a:srgbClr val="000000"/>
                </a:solidFill>
                <a:latin typeface="Arial"/>
                <a:ea typeface="Arial"/>
                <a:cs typeface="Arial"/>
                <a:sym typeface="Arial"/>
              </a:rPr>
              <a:t>Terméknév: a gyártó által az élelmiszernek marketingcélokból adott kereskedelmi név. Ez a név nem feltétlenül tükrözi a termék összetételét, és lehet fantázianév. Például:  </a:t>
            </a:r>
            <a:endParaRPr b="0" i="0" sz="1400" u="none" cap="none" strike="noStrike">
              <a:solidFill>
                <a:srgbClr val="000000"/>
              </a:solidFill>
              <a:latin typeface="Arial"/>
              <a:ea typeface="Arial"/>
              <a:cs typeface="Arial"/>
              <a:sym typeface="Arial"/>
            </a:endParaRPr>
          </a:p>
          <a:p>
            <a:pPr indent="-406400" lvl="0" marL="457200" marR="0" rtl="0" algn="l">
              <a:lnSpc>
                <a:spcPct val="150000"/>
              </a:lnSpc>
              <a:spcBef>
                <a:spcPts val="0"/>
              </a:spcBef>
              <a:spcAft>
                <a:spcPts val="0"/>
              </a:spcAft>
              <a:buClr>
                <a:srgbClr val="000000"/>
              </a:buClr>
              <a:buSzPts val="2800"/>
              <a:buFont typeface="Arial"/>
              <a:buChar char="●"/>
            </a:pPr>
            <a:r>
              <a:rPr b="0" i="0" lang="hu-HU" sz="2800" u="none" cap="none" strike="noStrike">
                <a:solidFill>
                  <a:srgbClr val="000000"/>
                </a:solidFill>
                <a:latin typeface="Arial"/>
                <a:ea typeface="Arial"/>
                <a:cs typeface="Arial"/>
                <a:sym typeface="Arial"/>
              </a:rPr>
              <a:t>Élelmiszer neve: Leírja a termék lényegét </a:t>
            </a:r>
            <a:endParaRPr b="0" i="0" sz="1400" u="none" cap="none" strike="noStrike">
              <a:solidFill>
                <a:srgbClr val="000000"/>
              </a:solidFill>
              <a:latin typeface="Arial"/>
              <a:ea typeface="Arial"/>
              <a:cs typeface="Arial"/>
              <a:sym typeface="Arial"/>
            </a:endParaRPr>
          </a:p>
        </p:txBody>
      </p:sp>
      <p:pic>
        <p:nvPicPr>
          <p:cNvPr id="182" name="Google Shape;182;p11"/>
          <p:cNvPicPr preferRelativeResize="0"/>
          <p:nvPr/>
        </p:nvPicPr>
        <p:blipFill rotWithShape="1">
          <a:blip r:embed="rId3">
            <a:alphaModFix/>
          </a:blip>
          <a:srcRect b="0" l="0" r="0" t="0"/>
          <a:stretch/>
        </p:blipFill>
        <p:spPr>
          <a:xfrm>
            <a:off x="9507950" y="4179100"/>
            <a:ext cx="1953300" cy="1953300"/>
          </a:xfrm>
          <a:prstGeom prst="rect">
            <a:avLst/>
          </a:prstGeom>
          <a:noFill/>
          <a:ln>
            <a:noFill/>
          </a:ln>
        </p:spPr>
      </p:pic>
      <p:pic>
        <p:nvPicPr>
          <p:cNvPr id="183" name="Google Shape;183;p11"/>
          <p:cNvPicPr preferRelativeResize="0"/>
          <p:nvPr/>
        </p:nvPicPr>
        <p:blipFill rotWithShape="1">
          <a:blip r:embed="rId3">
            <a:alphaModFix/>
          </a:blip>
          <a:srcRect b="0" l="0" r="0" t="0"/>
          <a:stretch/>
        </p:blipFill>
        <p:spPr>
          <a:xfrm>
            <a:off x="3749200" y="1550250"/>
            <a:ext cx="4693601" cy="4693601"/>
          </a:xfrm>
          <a:prstGeom prst="rect">
            <a:avLst/>
          </a:prstGeom>
          <a:noFill/>
          <a:ln>
            <a:noFill/>
          </a:ln>
        </p:spPr>
      </p:pic>
      <p:sp>
        <p:nvSpPr>
          <p:cNvPr id="184" name="Google Shape;184;p11"/>
          <p:cNvSpPr/>
          <p:nvPr/>
        </p:nvSpPr>
        <p:spPr>
          <a:xfrm>
            <a:off x="4217150" y="5384050"/>
            <a:ext cx="1515000" cy="748500"/>
          </a:xfrm>
          <a:prstGeom prst="rect">
            <a:avLst/>
          </a:prstGeom>
          <a:noFill/>
          <a:ln cap="flat" cmpd="sng" w="1143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1"/>
          <p:cNvSpPr/>
          <p:nvPr/>
        </p:nvSpPr>
        <p:spPr>
          <a:xfrm>
            <a:off x="5076900" y="2491749"/>
            <a:ext cx="2038200" cy="1374300"/>
          </a:xfrm>
          <a:prstGeom prst="rect">
            <a:avLst/>
          </a:prstGeom>
          <a:noFill/>
          <a:ln cap="flat" cmpd="sng" w="1143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2"/>
          <p:cNvSpPr txBox="1"/>
          <p:nvPr>
            <p:ph idx="1" type="body"/>
          </p:nvPr>
        </p:nvSpPr>
        <p:spPr>
          <a:xfrm>
            <a:off x="155575" y="614825"/>
            <a:ext cx="5449200" cy="432000"/>
          </a:xfrm>
          <a:prstGeom prst="rect">
            <a:avLst/>
          </a:prstGeom>
          <a:noFill/>
          <a:ln>
            <a:noFill/>
          </a:ln>
        </p:spPr>
        <p:txBody>
          <a:bodyPr anchorCtr="0" anchor="t" bIns="45700" lIns="91425" spcFirstLastPara="1" rIns="91425" wrap="square" tIns="45700">
            <a:noAutofit/>
          </a:bodyPr>
          <a:lstStyle/>
          <a:p>
            <a:pPr indent="0" lvl="0" marL="0" rtl="1" algn="ctr">
              <a:lnSpc>
                <a:spcPct val="100000"/>
              </a:lnSpc>
              <a:spcBef>
                <a:spcPts val="0"/>
              </a:spcBef>
              <a:spcAft>
                <a:spcPts val="0"/>
              </a:spcAft>
              <a:buClr>
                <a:schemeClr val="dk2"/>
              </a:buClr>
              <a:buSzPts val="3200"/>
              <a:buNone/>
            </a:pPr>
            <a:r>
              <a:rPr b="1" lang="hu-HU" sz="3600"/>
              <a:t>Összetevők listája</a:t>
            </a:r>
            <a:endParaRPr/>
          </a:p>
          <a:p>
            <a:pPr indent="0" lvl="0" marL="0" rtl="1" algn="ctr">
              <a:lnSpc>
                <a:spcPct val="100000"/>
              </a:lnSpc>
              <a:spcBef>
                <a:spcPts val="0"/>
              </a:spcBef>
              <a:spcAft>
                <a:spcPts val="0"/>
              </a:spcAft>
              <a:buClr>
                <a:schemeClr val="dk2"/>
              </a:buClr>
              <a:buSzPts val="4000"/>
              <a:buNone/>
            </a:pPr>
            <a:r>
              <a:t/>
            </a:r>
            <a:endParaRPr b="1" sz="3600">
              <a:latin typeface="Calibri"/>
              <a:ea typeface="Calibri"/>
              <a:cs typeface="Calibri"/>
              <a:sym typeface="Calibri"/>
            </a:endParaRPr>
          </a:p>
          <a:p>
            <a:pPr indent="0" lvl="0" marL="0" rtl="0" algn="ctr">
              <a:lnSpc>
                <a:spcPct val="100000"/>
              </a:lnSpc>
              <a:spcBef>
                <a:spcPts val="0"/>
              </a:spcBef>
              <a:spcAft>
                <a:spcPts val="0"/>
              </a:spcAft>
              <a:buClr>
                <a:schemeClr val="dk2"/>
              </a:buClr>
              <a:buSzPts val="3600"/>
              <a:buNone/>
            </a:pPr>
            <a:r>
              <a:t/>
            </a:r>
            <a:endParaRPr b="1" sz="3600"/>
          </a:p>
        </p:txBody>
      </p:sp>
      <p:sp>
        <p:nvSpPr>
          <p:cNvPr id="191" name="Google Shape;191;p12"/>
          <p:cNvSpPr txBox="1"/>
          <p:nvPr>
            <p:ph idx="2" type="body"/>
          </p:nvPr>
        </p:nvSpPr>
        <p:spPr>
          <a:xfrm>
            <a:off x="527050" y="2958200"/>
            <a:ext cx="11364300" cy="3100200"/>
          </a:xfrm>
          <a:prstGeom prst="rect">
            <a:avLst/>
          </a:prstGeom>
          <a:noFill/>
          <a:ln>
            <a:noFill/>
          </a:ln>
        </p:spPr>
        <p:txBody>
          <a:bodyPr anchorCtr="0" anchor="t" bIns="45700" lIns="91425" spcFirstLastPara="1" rIns="91425" wrap="square" tIns="45700">
            <a:noAutofit/>
          </a:bodyPr>
          <a:lstStyle/>
          <a:p>
            <a:pPr indent="-180975" lvl="0" marL="180975" rtl="0" algn="l">
              <a:lnSpc>
                <a:spcPct val="113000"/>
              </a:lnSpc>
              <a:spcBef>
                <a:spcPts val="0"/>
              </a:spcBef>
              <a:spcAft>
                <a:spcPts val="0"/>
              </a:spcAft>
              <a:buSzPts val="2800"/>
              <a:buFont typeface="Noto Sans Symbols"/>
              <a:buChar char="✔"/>
            </a:pPr>
            <a:r>
              <a:rPr lang="hu-HU" sz="2800"/>
              <a:t>A lista tartalmazza a termék összes összetevőjét</a:t>
            </a:r>
            <a:endParaRPr/>
          </a:p>
          <a:p>
            <a:pPr indent="-180975" lvl="0" marL="180975" rtl="0" algn="l">
              <a:lnSpc>
                <a:spcPct val="113000"/>
              </a:lnSpc>
              <a:spcBef>
                <a:spcPts val="0"/>
              </a:spcBef>
              <a:spcAft>
                <a:spcPts val="0"/>
              </a:spcAft>
              <a:buSzPts val="2800"/>
              <a:buChar char="✔"/>
            </a:pPr>
            <a:r>
              <a:rPr lang="hu-HU" sz="2800"/>
              <a:t>A lista csökkenő sorrendbe van rendezve - az első összetevő van jelen a legnagyobb mennyiségben, és így tovább</a:t>
            </a:r>
            <a:endParaRPr/>
          </a:p>
          <a:p>
            <a:pPr indent="-180975" lvl="0" marL="180975" rtl="0" algn="l">
              <a:lnSpc>
                <a:spcPct val="113000"/>
              </a:lnSpc>
              <a:spcBef>
                <a:spcPts val="0"/>
              </a:spcBef>
              <a:spcAft>
                <a:spcPts val="0"/>
              </a:spcAft>
              <a:buSzPts val="2800"/>
              <a:buFont typeface="Noto Sans Symbols"/>
              <a:buChar char="✔"/>
            </a:pPr>
            <a:r>
              <a:rPr lang="hu-HU" sz="2800"/>
              <a:t>Ha egy összetevő neve szerepel a termék nevében, akkor annak mennyisége fel van tüntetve a listán. Például: Teljes kiőrlésű gabona és rozskenyér</a:t>
            </a:r>
            <a:endParaRPr/>
          </a:p>
        </p:txBody>
      </p:sp>
      <p:pic>
        <p:nvPicPr>
          <p:cNvPr id="192" name="Google Shape;192;p12"/>
          <p:cNvPicPr preferRelativeResize="0"/>
          <p:nvPr/>
        </p:nvPicPr>
        <p:blipFill rotWithShape="1">
          <a:blip r:embed="rId3">
            <a:alphaModFix/>
          </a:blip>
          <a:srcRect b="0" l="0" r="24379" t="42591"/>
          <a:stretch/>
        </p:blipFill>
        <p:spPr>
          <a:xfrm>
            <a:off x="5739425" y="308887"/>
            <a:ext cx="4335825" cy="2468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13"/>
          <p:cNvPicPr preferRelativeResize="0"/>
          <p:nvPr/>
        </p:nvPicPr>
        <p:blipFill rotWithShape="1">
          <a:blip r:embed="rId3">
            <a:alphaModFix/>
          </a:blip>
          <a:srcRect b="0" l="0" r="0" t="0"/>
          <a:stretch/>
        </p:blipFill>
        <p:spPr>
          <a:xfrm>
            <a:off x="5232550" y="1293075"/>
            <a:ext cx="6177651" cy="4633250"/>
          </a:xfrm>
          <a:prstGeom prst="rect">
            <a:avLst/>
          </a:prstGeom>
          <a:noFill/>
          <a:ln>
            <a:noFill/>
          </a:ln>
        </p:spPr>
      </p:pic>
      <p:sp>
        <p:nvSpPr>
          <p:cNvPr id="198" name="Google Shape;198;p13"/>
          <p:cNvSpPr txBox="1"/>
          <p:nvPr/>
        </p:nvSpPr>
        <p:spPr>
          <a:xfrm>
            <a:off x="3449400" y="6245675"/>
            <a:ext cx="7960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hu-HU" sz="1200" u="sng" cap="none" strike="noStrike">
                <a:solidFill>
                  <a:srgbClr val="000000"/>
                </a:solidFill>
                <a:latin typeface="Arial"/>
                <a:ea typeface="Arial"/>
                <a:cs typeface="Arial"/>
                <a:sym typeface="Arial"/>
              </a:rPr>
              <a:t>Kép forrása</a:t>
            </a:r>
            <a:r>
              <a:rPr b="0" i="0" lang="hu-HU" sz="1200" u="none" cap="none" strike="noStrike">
                <a:solidFill>
                  <a:srgbClr val="000000"/>
                </a:solidFill>
                <a:latin typeface="Arial"/>
                <a:ea typeface="Arial"/>
                <a:cs typeface="Arial"/>
                <a:sym typeface="Arial"/>
              </a:rPr>
              <a:t>: https://www.wikihow.com/Tell-if-Bread-Is-100-Percent-Whole-Wheat</a:t>
            </a:r>
            <a:endParaRPr b="0" i="0" sz="1400" u="none" cap="none" strike="noStrike">
              <a:solidFill>
                <a:srgbClr val="000000"/>
              </a:solidFill>
              <a:latin typeface="Arial"/>
              <a:ea typeface="Arial"/>
              <a:cs typeface="Arial"/>
              <a:sym typeface="Arial"/>
            </a:endParaRPr>
          </a:p>
        </p:txBody>
      </p:sp>
      <p:sp>
        <p:nvSpPr>
          <p:cNvPr id="199" name="Google Shape;199;p13"/>
          <p:cNvSpPr txBox="1"/>
          <p:nvPr>
            <p:ph idx="1" type="body"/>
          </p:nvPr>
        </p:nvSpPr>
        <p:spPr>
          <a:xfrm>
            <a:off x="527043" y="369844"/>
            <a:ext cx="9000000" cy="432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000"/>
              <a:buNone/>
            </a:pPr>
            <a:r>
              <a:rPr b="1" lang="hu-HU" sz="3600"/>
              <a:t>Minden teljes kiőrlésű kenyér egyforma?</a:t>
            </a:r>
            <a:endParaRPr/>
          </a:p>
        </p:txBody>
      </p:sp>
      <p:sp>
        <p:nvSpPr>
          <p:cNvPr id="200" name="Google Shape;200;p13"/>
          <p:cNvSpPr/>
          <p:nvPr/>
        </p:nvSpPr>
        <p:spPr>
          <a:xfrm>
            <a:off x="9410100" y="1300013"/>
            <a:ext cx="2000100" cy="444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ee the differences between whole grain Vs non-whole grain foods. Discover how straightforward it can be to introduce more whole grain into your diet, and the health benefits you can get from eating them regularly. You may be pleasantly surprised!" id="201" name="Google Shape;201;p13" title="Whole grain: What you need to know">
            <a:hlinkClick r:id="rId4"/>
          </p:cNvPr>
          <p:cNvPicPr preferRelativeResize="0"/>
          <p:nvPr/>
        </p:nvPicPr>
        <p:blipFill rotWithShape="1">
          <a:blip r:embed="rId5">
            <a:alphaModFix/>
          </a:blip>
          <a:srcRect b="0" l="0" r="0" t="0"/>
          <a:stretch/>
        </p:blipFill>
        <p:spPr>
          <a:xfrm>
            <a:off x="1070875" y="2003769"/>
            <a:ext cx="3510775" cy="26330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0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4"/>
          <p:cNvSpPr txBox="1"/>
          <p:nvPr>
            <p:ph idx="1" type="body"/>
          </p:nvPr>
        </p:nvSpPr>
        <p:spPr>
          <a:xfrm>
            <a:off x="623393" y="180769"/>
            <a:ext cx="9000000" cy="432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000"/>
              <a:buNone/>
            </a:pPr>
            <a:r>
              <a:rPr b="1" lang="hu-HU" sz="3600"/>
              <a:t>Élelmiszer-adalékanyagok - Különböző fajták</a:t>
            </a:r>
            <a:endParaRPr/>
          </a:p>
        </p:txBody>
      </p:sp>
      <p:pic>
        <p:nvPicPr>
          <p:cNvPr id="207" name="Google Shape;207;p14"/>
          <p:cNvPicPr preferRelativeResize="0"/>
          <p:nvPr/>
        </p:nvPicPr>
        <p:blipFill rotWithShape="1">
          <a:blip r:embed="rId3">
            <a:alphaModFix/>
          </a:blip>
          <a:srcRect b="0" l="0" r="0" t="0"/>
          <a:stretch/>
        </p:blipFill>
        <p:spPr>
          <a:xfrm>
            <a:off x="623400" y="874431"/>
            <a:ext cx="5109132" cy="5109132"/>
          </a:xfrm>
          <a:prstGeom prst="rect">
            <a:avLst/>
          </a:prstGeom>
          <a:noFill/>
          <a:ln>
            <a:noFill/>
          </a:ln>
        </p:spPr>
      </p:pic>
      <p:pic>
        <p:nvPicPr>
          <p:cNvPr id="208" name="Google Shape;208;p14"/>
          <p:cNvPicPr preferRelativeResize="0"/>
          <p:nvPr/>
        </p:nvPicPr>
        <p:blipFill rotWithShape="1">
          <a:blip r:embed="rId4">
            <a:alphaModFix/>
          </a:blip>
          <a:srcRect b="0" l="0" r="0" t="0"/>
          <a:stretch/>
        </p:blipFill>
        <p:spPr>
          <a:xfrm>
            <a:off x="6678151" y="938662"/>
            <a:ext cx="5209026" cy="5209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5"/>
          <p:cNvSpPr txBox="1"/>
          <p:nvPr/>
        </p:nvSpPr>
        <p:spPr>
          <a:xfrm>
            <a:off x="1838118" y="124544"/>
            <a:ext cx="9000000" cy="43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hu-HU" sz="3600" u="none" cap="none" strike="noStrike">
                <a:solidFill>
                  <a:srgbClr val="034EA2"/>
                </a:solidFill>
                <a:latin typeface="Calibri"/>
                <a:ea typeface="Calibri"/>
                <a:cs typeface="Calibri"/>
                <a:sym typeface="Calibri"/>
              </a:rPr>
              <a:t>Élelmiszer-adalékanyagok - Szabályozási besorolások</a:t>
            </a:r>
            <a:endParaRPr b="0" i="0" sz="1400" u="none" cap="none" strike="noStrike">
              <a:solidFill>
                <a:srgbClr val="000000"/>
              </a:solidFill>
              <a:latin typeface="Arial"/>
              <a:ea typeface="Arial"/>
              <a:cs typeface="Arial"/>
              <a:sym typeface="Arial"/>
            </a:endParaRPr>
          </a:p>
        </p:txBody>
      </p:sp>
      <p:pic>
        <p:nvPicPr>
          <p:cNvPr id="215" name="Google Shape;215;p15"/>
          <p:cNvPicPr preferRelativeResize="0"/>
          <p:nvPr/>
        </p:nvPicPr>
        <p:blipFill rotWithShape="1">
          <a:blip r:embed="rId3">
            <a:alphaModFix/>
          </a:blip>
          <a:srcRect b="0" l="0" r="0" t="0"/>
          <a:stretch/>
        </p:blipFill>
        <p:spPr>
          <a:xfrm>
            <a:off x="5359875" y="933869"/>
            <a:ext cx="6353757" cy="5782957"/>
          </a:xfrm>
          <a:prstGeom prst="rect">
            <a:avLst/>
          </a:prstGeom>
          <a:noFill/>
          <a:ln>
            <a:noFill/>
          </a:ln>
        </p:spPr>
      </p:pic>
      <p:sp>
        <p:nvSpPr>
          <p:cNvPr id="216" name="Google Shape;216;p15"/>
          <p:cNvSpPr txBox="1"/>
          <p:nvPr/>
        </p:nvSpPr>
        <p:spPr>
          <a:xfrm>
            <a:off x="219801" y="2212250"/>
            <a:ext cx="4851600" cy="32262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1200"/>
              </a:spcAft>
              <a:buClr>
                <a:srgbClr val="000000"/>
              </a:buClr>
              <a:buSzPts val="2600"/>
              <a:buFont typeface="Arial"/>
              <a:buNone/>
            </a:pPr>
            <a:r>
              <a:rPr b="0" i="0" lang="hu-HU" sz="2600" u="none" cap="none" strike="noStrike">
                <a:solidFill>
                  <a:srgbClr val="202124"/>
                </a:solidFill>
                <a:latin typeface="Calibri"/>
                <a:ea typeface="Calibri"/>
                <a:cs typeface="Calibri"/>
                <a:sym typeface="Calibri"/>
              </a:rPr>
              <a:t>1. Az E betű és egy szám -</a:t>
            </a:r>
            <a:r>
              <a:rPr b="1" i="0" lang="hu-HU" sz="2600" u="none" cap="none" strike="noStrike">
                <a:solidFill>
                  <a:srgbClr val="202124"/>
                </a:solidFill>
                <a:latin typeface="Calibri"/>
                <a:ea typeface="Calibri"/>
                <a:cs typeface="Calibri"/>
                <a:sym typeface="Calibri"/>
              </a:rPr>
              <a:t>E500</a:t>
            </a:r>
            <a:r>
              <a:rPr b="0" i="0" lang="hu-HU" sz="2600" u="none" cap="none" strike="noStrike">
                <a:solidFill>
                  <a:srgbClr val="202124"/>
                </a:solidFill>
                <a:latin typeface="Calibri"/>
                <a:ea typeface="Calibri"/>
                <a:cs typeface="Calibri"/>
                <a:sym typeface="Calibri"/>
              </a:rPr>
              <a:t>.</a:t>
            </a:r>
            <a:br>
              <a:rPr b="0" i="0" lang="hu-HU" sz="2600" u="none" cap="none" strike="noStrike">
                <a:solidFill>
                  <a:srgbClr val="202124"/>
                </a:solidFill>
                <a:latin typeface="Calibri"/>
                <a:ea typeface="Calibri"/>
                <a:cs typeface="Calibri"/>
                <a:sym typeface="Calibri"/>
              </a:rPr>
            </a:br>
            <a:r>
              <a:rPr b="0" i="0" lang="hu-HU" sz="2600" u="none" cap="none" strike="noStrike">
                <a:solidFill>
                  <a:srgbClr val="202124"/>
                </a:solidFill>
                <a:latin typeface="Calibri"/>
                <a:ea typeface="Calibri"/>
                <a:cs typeface="Calibri"/>
                <a:sym typeface="Calibri"/>
              </a:rPr>
              <a:t>2. Élelmiszer-adalékanyag neve -  </a:t>
            </a:r>
            <a:r>
              <a:rPr b="1" i="0" lang="hu-HU" sz="2600" u="none" cap="none" strike="noStrike">
                <a:solidFill>
                  <a:srgbClr val="202124"/>
                </a:solidFill>
                <a:latin typeface="Calibri"/>
                <a:ea typeface="Calibri"/>
                <a:cs typeface="Calibri"/>
                <a:sym typeface="Calibri"/>
              </a:rPr>
              <a:t>nátrium-bikarbonát</a:t>
            </a:r>
            <a:r>
              <a:rPr b="0" i="0" lang="hu-HU" sz="2600" u="none" cap="none" strike="noStrike">
                <a:solidFill>
                  <a:srgbClr val="202124"/>
                </a:solidFill>
                <a:latin typeface="Calibri"/>
                <a:ea typeface="Calibri"/>
                <a:cs typeface="Calibri"/>
                <a:sym typeface="Calibri"/>
              </a:rPr>
              <a:t>.</a:t>
            </a:r>
            <a:br>
              <a:rPr b="0" i="0" lang="hu-HU" sz="2600" u="none" cap="none" strike="noStrike">
                <a:solidFill>
                  <a:srgbClr val="202124"/>
                </a:solidFill>
                <a:latin typeface="Calibri"/>
                <a:ea typeface="Calibri"/>
                <a:cs typeface="Calibri"/>
                <a:sym typeface="Calibri"/>
              </a:rPr>
            </a:br>
            <a:r>
              <a:rPr b="0" i="0" lang="hu-HU" sz="2600" u="none" cap="none" strike="noStrike">
                <a:solidFill>
                  <a:srgbClr val="202124"/>
                </a:solidFill>
                <a:latin typeface="Calibri"/>
                <a:ea typeface="Calibri"/>
                <a:cs typeface="Calibri"/>
                <a:sym typeface="Calibri"/>
              </a:rPr>
              <a:t>3. Az adalékanyag funkciója az élelmiszerben-  </a:t>
            </a:r>
            <a:r>
              <a:rPr b="1" i="0" lang="hu-HU" sz="2600" u="none" cap="none" strike="noStrike">
                <a:solidFill>
                  <a:srgbClr val="202124"/>
                </a:solidFill>
                <a:latin typeface="Calibri"/>
                <a:ea typeface="Calibri"/>
                <a:cs typeface="Calibri"/>
                <a:sym typeface="Calibri"/>
              </a:rPr>
              <a:t>savanyúság-szabályozó</a:t>
            </a:r>
            <a:r>
              <a:rPr b="0" i="0" lang="hu-HU" sz="2600" u="none" cap="none" strike="noStrike">
                <a:solidFill>
                  <a:srgbClr val="202124"/>
                </a:solidFill>
                <a:latin typeface="Calibri"/>
                <a:ea typeface="Calibri"/>
                <a:cs typeface="Calibri"/>
                <a:sym typeface="Calibri"/>
              </a:rPr>
              <a:t>.</a:t>
            </a:r>
            <a:br>
              <a:rPr b="0" i="0" lang="hu-HU" sz="2600" u="none" cap="none" strike="noStrike">
                <a:solidFill>
                  <a:srgbClr val="202124"/>
                </a:solidFill>
                <a:latin typeface="Calibri"/>
                <a:ea typeface="Calibri"/>
                <a:cs typeface="Calibri"/>
                <a:sym typeface="Calibri"/>
              </a:rPr>
            </a:br>
            <a:endParaRPr b="0" i="0" sz="1400" u="none" cap="none" strike="noStrike">
              <a:solidFill>
                <a:srgbClr val="000000"/>
              </a:solidFill>
              <a:latin typeface="Arial"/>
              <a:ea typeface="Arial"/>
              <a:cs typeface="Arial"/>
              <a:sym typeface="Arial"/>
            </a:endParaRPr>
          </a:p>
        </p:txBody>
      </p:sp>
      <p:pic>
        <p:nvPicPr>
          <p:cNvPr id="217" name="Google Shape;217;p15"/>
          <p:cNvPicPr preferRelativeResize="0"/>
          <p:nvPr/>
        </p:nvPicPr>
        <p:blipFill rotWithShape="1">
          <a:blip r:embed="rId4">
            <a:alphaModFix/>
          </a:blip>
          <a:srcRect b="0" l="0" r="49158" t="0"/>
          <a:stretch/>
        </p:blipFill>
        <p:spPr>
          <a:xfrm>
            <a:off x="219809" y="124550"/>
            <a:ext cx="1058016" cy="1563625"/>
          </a:xfrm>
          <a:prstGeom prst="rect">
            <a:avLst/>
          </a:prstGeom>
          <a:noFill/>
          <a:ln>
            <a:noFill/>
          </a:ln>
        </p:spPr>
      </p:pic>
      <p:sp>
        <p:nvSpPr>
          <p:cNvPr id="218" name="Google Shape;218;p15"/>
          <p:cNvSpPr txBox="1"/>
          <p:nvPr/>
        </p:nvSpPr>
        <p:spPr>
          <a:xfrm>
            <a:off x="149263" y="1780863"/>
            <a:ext cx="1199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hu-HU" sz="1000" u="sng" cap="none" strike="noStrike">
                <a:solidFill>
                  <a:schemeClr val="hlink"/>
                </a:solidFill>
                <a:latin typeface="Arial"/>
                <a:ea typeface="Arial"/>
                <a:cs typeface="Arial"/>
                <a:sym typeface="Arial"/>
                <a:hlinkClick r:id="rId5"/>
              </a:rPr>
              <a:t>Kép forrása</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6"/>
          <p:cNvSpPr txBox="1"/>
          <p:nvPr>
            <p:ph idx="1" type="body"/>
          </p:nvPr>
        </p:nvSpPr>
        <p:spPr>
          <a:xfrm>
            <a:off x="640593" y="352669"/>
            <a:ext cx="9000000" cy="432000"/>
          </a:xfrm>
          <a:prstGeom prst="rect">
            <a:avLst/>
          </a:prstGeom>
          <a:noFill/>
          <a:ln>
            <a:noFill/>
          </a:ln>
        </p:spPr>
        <p:txBody>
          <a:bodyPr anchorCtr="0" anchor="t" bIns="45700" lIns="91425" spcFirstLastPara="1" rIns="91425" wrap="square" tIns="45700">
            <a:noAutofit/>
          </a:bodyPr>
          <a:lstStyle/>
          <a:p>
            <a:pPr indent="0" lvl="0" marL="0" rtl="1" algn="ctr">
              <a:lnSpc>
                <a:spcPct val="100000"/>
              </a:lnSpc>
              <a:spcBef>
                <a:spcPts val="0"/>
              </a:spcBef>
              <a:spcAft>
                <a:spcPts val="0"/>
              </a:spcAft>
              <a:buClr>
                <a:schemeClr val="dk2"/>
              </a:buClr>
              <a:buSzPts val="3000"/>
              <a:buNone/>
            </a:pPr>
            <a:r>
              <a:rPr b="1" lang="hu-HU" sz="3600"/>
              <a:t>Élelmiszer-adalékanyagok - Élelmiszer-színezékek</a:t>
            </a:r>
            <a:endParaRPr/>
          </a:p>
        </p:txBody>
      </p:sp>
      <p:pic>
        <p:nvPicPr>
          <p:cNvPr id="224" name="Google Shape;224;p16"/>
          <p:cNvPicPr preferRelativeResize="0"/>
          <p:nvPr/>
        </p:nvPicPr>
        <p:blipFill rotWithShape="1">
          <a:blip r:embed="rId3">
            <a:alphaModFix/>
          </a:blip>
          <a:srcRect b="0" l="0" r="0" t="0"/>
          <a:stretch/>
        </p:blipFill>
        <p:spPr>
          <a:xfrm>
            <a:off x="1982500" y="1222275"/>
            <a:ext cx="8015526" cy="49133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17"/>
          <p:cNvPicPr preferRelativeResize="0"/>
          <p:nvPr>
            <p:ph idx="2" type="pic"/>
          </p:nvPr>
        </p:nvPicPr>
        <p:blipFill rotWithShape="1">
          <a:blip r:embed="rId3">
            <a:alphaModFix/>
          </a:blip>
          <a:srcRect b="39223" l="0" r="0" t="39222"/>
          <a:stretch/>
        </p:blipFill>
        <p:spPr>
          <a:xfrm>
            <a:off x="645280" y="476672"/>
            <a:ext cx="10923328" cy="1584176"/>
          </a:xfrm>
          <a:prstGeom prst="round2DiagRect">
            <a:avLst>
              <a:gd fmla="val 16667" name="adj1"/>
              <a:gd fmla="val 0" name="adj2"/>
            </a:avLst>
          </a:prstGeom>
          <a:noFill/>
          <a:ln>
            <a:noFill/>
          </a:ln>
        </p:spPr>
      </p:pic>
      <p:sp>
        <p:nvSpPr>
          <p:cNvPr id="230" name="Google Shape;230;p17"/>
          <p:cNvSpPr txBox="1"/>
          <p:nvPr>
            <p:ph idx="1" type="body"/>
          </p:nvPr>
        </p:nvSpPr>
        <p:spPr>
          <a:xfrm>
            <a:off x="623392" y="2276872"/>
            <a:ext cx="10945216" cy="43204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b="1" lang="hu-HU" sz="3600"/>
              <a:t>Összefoglalva: </a:t>
            </a:r>
            <a:endParaRPr/>
          </a:p>
        </p:txBody>
      </p:sp>
      <p:sp>
        <p:nvSpPr>
          <p:cNvPr id="231" name="Google Shape;231;p17"/>
          <p:cNvSpPr txBox="1"/>
          <p:nvPr>
            <p:ph idx="3" type="body"/>
          </p:nvPr>
        </p:nvSpPr>
        <p:spPr>
          <a:xfrm>
            <a:off x="623400" y="2924951"/>
            <a:ext cx="10945200" cy="2994300"/>
          </a:xfrm>
          <a:prstGeom prst="rect">
            <a:avLst/>
          </a:prstGeom>
          <a:noFill/>
          <a:ln>
            <a:noFill/>
          </a:ln>
        </p:spPr>
        <p:txBody>
          <a:bodyPr anchorCtr="0" anchor="t" bIns="45700" lIns="91425" spcFirstLastPara="1" rIns="91425" wrap="square" tIns="45700">
            <a:noAutofit/>
          </a:bodyPr>
          <a:lstStyle/>
          <a:p>
            <a:pPr indent="-179387" lvl="0" marL="179387" rtl="0" algn="l">
              <a:lnSpc>
                <a:spcPct val="114000"/>
              </a:lnSpc>
              <a:spcBef>
                <a:spcPts val="400"/>
              </a:spcBef>
              <a:spcAft>
                <a:spcPts val="0"/>
              </a:spcAft>
              <a:buSzPts val="2300"/>
              <a:buChar char="•"/>
            </a:pPr>
            <a:r>
              <a:rPr lang="hu-HU" sz="2300"/>
              <a:t>A gyártók vagy importőrök kötelesek feltüntetni a termékben található összes összetevőt és anyagot</a:t>
            </a:r>
            <a:endParaRPr/>
          </a:p>
          <a:p>
            <a:pPr indent="-179387" lvl="0" marL="179387" rtl="0" algn="l">
              <a:lnSpc>
                <a:spcPct val="114000"/>
              </a:lnSpc>
              <a:spcBef>
                <a:spcPts val="400"/>
              </a:spcBef>
              <a:spcAft>
                <a:spcPts val="0"/>
              </a:spcAft>
              <a:buSzPts val="2300"/>
              <a:buChar char="•"/>
            </a:pPr>
            <a:r>
              <a:rPr lang="hu-HU" sz="2300"/>
              <a:t> Az összetevőket csökkenő sorrendben kell feltüntetni, relatív tartalmuk és a termék súlya szerint</a:t>
            </a:r>
            <a:endParaRPr/>
          </a:p>
          <a:p>
            <a:pPr indent="-179387" lvl="0" marL="179387" rtl="0" algn="l">
              <a:lnSpc>
                <a:spcPct val="114000"/>
              </a:lnSpc>
              <a:spcBef>
                <a:spcPts val="400"/>
              </a:spcBef>
              <a:spcAft>
                <a:spcPts val="0"/>
              </a:spcAft>
              <a:buSzPts val="2300"/>
              <a:buChar char="•"/>
            </a:pPr>
            <a:r>
              <a:rPr lang="hu-HU" sz="2300"/>
              <a:t> Az összetevők listájából következtethetünk az élelmiszer feldolgozottsági fokára, különösen a sok adalékanyag használatára: mint például az élelmiszer-színezékek, tartósítószerek, stabilizátorok stb.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8"/>
          <p:cNvSpPr txBox="1"/>
          <p:nvPr>
            <p:ph idx="1" type="body"/>
          </p:nvPr>
        </p:nvSpPr>
        <p:spPr>
          <a:xfrm>
            <a:off x="623399" y="387025"/>
            <a:ext cx="7077300" cy="25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b="1" lang="hu-HU" sz="3600"/>
              <a:t>Tápanyagtartalom adatok </a:t>
            </a:r>
            <a:endParaRPr/>
          </a:p>
        </p:txBody>
      </p:sp>
      <p:sp>
        <p:nvSpPr>
          <p:cNvPr id="237" name="Google Shape;237;p18"/>
          <p:cNvSpPr txBox="1"/>
          <p:nvPr>
            <p:ph idx="4" type="body"/>
          </p:nvPr>
        </p:nvSpPr>
        <p:spPr>
          <a:xfrm>
            <a:off x="1133675" y="1389350"/>
            <a:ext cx="9847800" cy="4434600"/>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400"/>
              </a:spcBef>
              <a:spcAft>
                <a:spcPts val="0"/>
              </a:spcAft>
              <a:buSzPts val="2000"/>
              <a:buNone/>
            </a:pPr>
            <a:r>
              <a:rPr lang="hu-HU" sz="2400">
                <a:solidFill>
                  <a:srgbClr val="000000"/>
                </a:solidFill>
                <a:highlight>
                  <a:srgbClr val="FFFFFF"/>
                </a:highlight>
              </a:rPr>
              <a:t>Az </a:t>
            </a:r>
            <a:r>
              <a:rPr b="1" lang="hu-HU" sz="2400">
                <a:solidFill>
                  <a:srgbClr val="000000"/>
                </a:solidFill>
                <a:highlight>
                  <a:srgbClr val="FFFFFF"/>
                </a:highlight>
              </a:rPr>
              <a:t>élelmiszerek címkéjén a következő tápértékadatokat kell feltüntetni</a:t>
            </a:r>
            <a:r>
              <a:rPr lang="hu-HU" sz="2400">
                <a:solidFill>
                  <a:srgbClr val="000000"/>
                </a:solidFill>
                <a:highlight>
                  <a:srgbClr val="FFFFFF"/>
                </a:highlight>
              </a:rPr>
              <a:t>:</a:t>
            </a:r>
            <a:endParaRPr/>
          </a:p>
          <a:p>
            <a:pPr indent="-179387" lvl="0" marL="179387" rtl="0" algn="l">
              <a:lnSpc>
                <a:spcPct val="114000"/>
              </a:lnSpc>
              <a:spcBef>
                <a:spcPts val="400"/>
              </a:spcBef>
              <a:spcAft>
                <a:spcPts val="0"/>
              </a:spcAft>
              <a:buClr>
                <a:schemeClr val="dk2"/>
              </a:buClr>
              <a:buSzPts val="2400"/>
              <a:buFont typeface="Calibri"/>
              <a:buChar char="•"/>
            </a:pPr>
            <a:r>
              <a:rPr lang="hu-HU" sz="2400">
                <a:solidFill>
                  <a:srgbClr val="000000"/>
                </a:solidFill>
                <a:highlight>
                  <a:srgbClr val="FFFFFF"/>
                </a:highlight>
              </a:rPr>
              <a:t> energiatartalom (kcal/KJ) </a:t>
            </a:r>
            <a:endParaRPr/>
          </a:p>
          <a:p>
            <a:pPr indent="-179387" lvl="0" marL="179387" rtl="0" algn="l">
              <a:lnSpc>
                <a:spcPct val="114000"/>
              </a:lnSpc>
              <a:spcBef>
                <a:spcPts val="400"/>
              </a:spcBef>
              <a:spcAft>
                <a:spcPts val="0"/>
              </a:spcAft>
              <a:buClr>
                <a:schemeClr val="dk2"/>
              </a:buClr>
              <a:buSzPts val="2400"/>
              <a:buFont typeface="Calibri"/>
              <a:buChar char="•"/>
            </a:pPr>
            <a:r>
              <a:rPr lang="hu-HU" sz="2400">
                <a:highlight>
                  <a:srgbClr val="FFFFFF"/>
                </a:highlight>
              </a:rPr>
              <a:t>a zsír, telített zsír, szénhidrát, cukor, fehérje és só</a:t>
            </a:r>
            <a:r>
              <a:rPr lang="hu-HU" sz="2400">
                <a:solidFill>
                  <a:srgbClr val="000000"/>
                </a:solidFill>
                <a:highlight>
                  <a:srgbClr val="FFFFFF"/>
                </a:highlight>
              </a:rPr>
              <a:t>mennyisége </a:t>
            </a:r>
            <a:r>
              <a:rPr lang="hu-HU" sz="2400">
                <a:highlight>
                  <a:srgbClr val="FFFFFF"/>
                </a:highlight>
              </a:rPr>
              <a:t>a</a:t>
            </a:r>
            <a:r>
              <a:rPr lang="hu-HU" sz="2400">
                <a:solidFill>
                  <a:srgbClr val="000000"/>
                </a:solidFill>
                <a:highlight>
                  <a:srgbClr val="FFFFFF"/>
                </a:highlight>
              </a:rPr>
              <a:t> termék 100 grammjában vagy 100 ml-ében</a:t>
            </a:r>
            <a:endParaRPr/>
          </a:p>
          <a:p>
            <a:pPr indent="-179387" lvl="0" marL="179387" rtl="0" algn="l">
              <a:lnSpc>
                <a:spcPct val="114000"/>
              </a:lnSpc>
              <a:spcBef>
                <a:spcPts val="400"/>
              </a:spcBef>
              <a:spcAft>
                <a:spcPts val="0"/>
              </a:spcAft>
              <a:buClr>
                <a:schemeClr val="dk2"/>
              </a:buClr>
              <a:buSzPts val="2400"/>
              <a:buFont typeface="Calibri"/>
              <a:buChar char="•"/>
            </a:pPr>
            <a:r>
              <a:rPr lang="hu-HU" sz="2400">
                <a:highlight>
                  <a:srgbClr val="FFFFFF"/>
                </a:highlight>
              </a:rPr>
              <a:t>Az adagonkénti mennyiségre, valamint a rost-, egyszeresen telítetlen zsír-, többszörösen telítetlen zsír-, poliol-, keményítő-, vitamin-</a:t>
            </a:r>
            <a:r>
              <a:rPr lang="hu-HU" sz="2400">
                <a:solidFill>
                  <a:srgbClr val="000000"/>
                </a:solidFill>
                <a:highlight>
                  <a:srgbClr val="FFFFFF"/>
                </a:highlight>
              </a:rPr>
              <a:t> vagy ásványi anyag tartalomra vonatkozó információk  opcionálisak </a:t>
            </a:r>
            <a:r>
              <a:rPr lang="hu-HU" sz="2400">
                <a:highlight>
                  <a:srgbClr val="FFFFFF"/>
                </a:highlight>
              </a:rPr>
              <a:t>lehetnek</a:t>
            </a:r>
            <a:endParaRPr/>
          </a:p>
          <a:p>
            <a:pPr indent="-179388" lvl="0" marL="179388" rtl="0" algn="l">
              <a:lnSpc>
                <a:spcPct val="114000"/>
              </a:lnSpc>
              <a:spcBef>
                <a:spcPts val="400"/>
              </a:spcBef>
              <a:spcAft>
                <a:spcPts val="0"/>
              </a:spcAft>
              <a:buClr>
                <a:srgbClr val="000000"/>
              </a:buClr>
              <a:buSzPts val="2400"/>
              <a:buChar char="•"/>
            </a:pPr>
            <a:r>
              <a:rPr lang="hu-HU" sz="2400">
                <a:solidFill>
                  <a:srgbClr val="000000"/>
                </a:solidFill>
                <a:highlight>
                  <a:srgbClr val="FFFFFF"/>
                </a:highlight>
              </a:rPr>
              <a:t>az információk gyakran országonként és régiónként eltérőek, mivel a helyi előírások és törvények eltérőek.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9"/>
          <p:cNvSpPr txBox="1"/>
          <p:nvPr>
            <p:ph idx="1" type="body"/>
          </p:nvPr>
        </p:nvSpPr>
        <p:spPr>
          <a:xfrm>
            <a:off x="527048" y="458000"/>
            <a:ext cx="6416700" cy="43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200"/>
              <a:buNone/>
            </a:pPr>
            <a:r>
              <a:rPr b="1" lang="hu-HU" sz="3600"/>
              <a:t>Tápanyagtartalom adatok táblázata</a:t>
            </a:r>
            <a:endParaRPr/>
          </a:p>
          <a:p>
            <a:pPr indent="0" lvl="0" marL="0" rtl="1" algn="l">
              <a:lnSpc>
                <a:spcPct val="100000"/>
              </a:lnSpc>
              <a:spcBef>
                <a:spcPts val="0"/>
              </a:spcBef>
              <a:spcAft>
                <a:spcPts val="0"/>
              </a:spcAft>
              <a:buClr>
                <a:schemeClr val="dk2"/>
              </a:buClr>
              <a:buSzPts val="4000"/>
              <a:buNone/>
            </a:pPr>
            <a:r>
              <a:t/>
            </a:r>
            <a:endParaRPr b="1" sz="3600">
              <a:latin typeface="Calibri"/>
              <a:ea typeface="Calibri"/>
              <a:cs typeface="Calibri"/>
              <a:sym typeface="Calibri"/>
            </a:endParaRPr>
          </a:p>
          <a:p>
            <a:pPr indent="0" lvl="0" marL="0" rtl="0" algn="l">
              <a:lnSpc>
                <a:spcPct val="100000"/>
              </a:lnSpc>
              <a:spcBef>
                <a:spcPts val="0"/>
              </a:spcBef>
              <a:spcAft>
                <a:spcPts val="0"/>
              </a:spcAft>
              <a:buClr>
                <a:schemeClr val="dk2"/>
              </a:buClr>
              <a:buSzPts val="3600"/>
              <a:buNone/>
            </a:pPr>
            <a:r>
              <a:t/>
            </a:r>
            <a:endParaRPr b="1" sz="3600"/>
          </a:p>
        </p:txBody>
      </p:sp>
      <p:sp>
        <p:nvSpPr>
          <p:cNvPr id="243" name="Google Shape;243;p19"/>
          <p:cNvSpPr txBox="1"/>
          <p:nvPr>
            <p:ph idx="2" type="body"/>
          </p:nvPr>
        </p:nvSpPr>
        <p:spPr>
          <a:xfrm>
            <a:off x="929475" y="2063900"/>
            <a:ext cx="4175700" cy="2320200"/>
          </a:xfrm>
          <a:prstGeom prst="rect">
            <a:avLst/>
          </a:prstGeom>
          <a:noFill/>
          <a:ln>
            <a:noFill/>
          </a:ln>
        </p:spPr>
        <p:txBody>
          <a:bodyPr anchorCtr="0" anchor="t" bIns="45700" lIns="91425" spcFirstLastPara="1" rIns="91425" wrap="square" tIns="45700">
            <a:noAutofit/>
          </a:bodyPr>
          <a:lstStyle/>
          <a:p>
            <a:pPr indent="0" lvl="0" marL="0" rtl="0" algn="l">
              <a:lnSpc>
                <a:spcPct val="113000"/>
              </a:lnSpc>
              <a:spcBef>
                <a:spcPts val="0"/>
              </a:spcBef>
              <a:spcAft>
                <a:spcPts val="0"/>
              </a:spcAft>
              <a:buSzPts val="2000"/>
              <a:buNone/>
            </a:pPr>
            <a:r>
              <a:rPr lang="hu-HU" sz="2800"/>
              <a:t>A táblázat részletezi a kalóriaértéket, a fehérje-, szénhidrát-, zsír- és nátriumtartalmat.</a:t>
            </a:r>
            <a:endParaRPr/>
          </a:p>
        </p:txBody>
      </p:sp>
      <p:pic>
        <p:nvPicPr>
          <p:cNvPr id="244" name="Google Shape;244;p19"/>
          <p:cNvPicPr preferRelativeResize="0"/>
          <p:nvPr/>
        </p:nvPicPr>
        <p:blipFill rotWithShape="1">
          <a:blip r:embed="rId3">
            <a:alphaModFix/>
          </a:blip>
          <a:srcRect b="0" l="0" r="0" t="0"/>
          <a:stretch/>
        </p:blipFill>
        <p:spPr>
          <a:xfrm>
            <a:off x="6943749" y="120913"/>
            <a:ext cx="5031525" cy="6409925"/>
          </a:xfrm>
          <a:prstGeom prst="rect">
            <a:avLst/>
          </a:prstGeom>
          <a:noFill/>
          <a:ln>
            <a:noFill/>
          </a:ln>
        </p:spPr>
      </p:pic>
      <p:sp>
        <p:nvSpPr>
          <p:cNvPr id="245" name="Google Shape;245;p19"/>
          <p:cNvSpPr txBox="1"/>
          <p:nvPr/>
        </p:nvSpPr>
        <p:spPr>
          <a:xfrm>
            <a:off x="3490750" y="5912275"/>
            <a:ext cx="3453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hu-HU" sz="1200" u="none" cap="none" strike="noStrike">
                <a:solidFill>
                  <a:srgbClr val="000000"/>
                </a:solidFill>
                <a:latin typeface="Calibri"/>
                <a:ea typeface="Calibri"/>
                <a:cs typeface="Calibri"/>
                <a:sym typeface="Calibri"/>
              </a:rPr>
              <a:t>A kép forrása </a:t>
            </a:r>
            <a:r>
              <a:rPr b="0" i="0" lang="hu-HU" sz="1200" u="sng" cap="none" strike="noStrike">
                <a:solidFill>
                  <a:schemeClr val="hlink"/>
                </a:solidFill>
                <a:latin typeface="Calibri"/>
                <a:ea typeface="Calibri"/>
                <a:cs typeface="Calibri"/>
                <a:sym typeface="Calibri"/>
                <a:hlinkClick r:id="rId4"/>
              </a:rPr>
              <a:t>https://www.eufic.org/en/healthy-living/article/understanding-nutrition-information-infographic</a:t>
            </a:r>
            <a:r>
              <a:rPr b="0" i="0" lang="hu-HU" sz="12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
          <p:cNvSpPr txBox="1"/>
          <p:nvPr>
            <p:ph idx="1" type="body"/>
          </p:nvPr>
        </p:nvSpPr>
        <p:spPr>
          <a:xfrm>
            <a:off x="623393" y="541719"/>
            <a:ext cx="8640000" cy="43204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b="1" lang="hu-HU" sz="4000"/>
              <a:t>Tippeljünk (1)</a:t>
            </a:r>
            <a:endParaRPr/>
          </a:p>
        </p:txBody>
      </p:sp>
      <p:pic>
        <p:nvPicPr>
          <p:cNvPr id="117" name="Google Shape;117;p2"/>
          <p:cNvPicPr preferRelativeResize="0"/>
          <p:nvPr/>
        </p:nvPicPr>
        <p:blipFill rotWithShape="1">
          <a:blip r:embed="rId3">
            <a:alphaModFix/>
          </a:blip>
          <a:srcRect b="0" l="0" r="0" t="0"/>
          <a:stretch/>
        </p:blipFill>
        <p:spPr>
          <a:xfrm>
            <a:off x="7799250" y="2272351"/>
            <a:ext cx="3911125" cy="3685500"/>
          </a:xfrm>
          <a:prstGeom prst="rect">
            <a:avLst/>
          </a:prstGeom>
          <a:noFill/>
          <a:ln>
            <a:noFill/>
          </a:ln>
        </p:spPr>
      </p:pic>
      <p:sp>
        <p:nvSpPr>
          <p:cNvPr id="118" name="Google Shape;118;p2"/>
          <p:cNvSpPr txBox="1"/>
          <p:nvPr/>
        </p:nvSpPr>
        <p:spPr>
          <a:xfrm>
            <a:off x="859800" y="2151450"/>
            <a:ext cx="8004300" cy="19086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50000"/>
              </a:lnSpc>
              <a:spcBef>
                <a:spcPts val="0"/>
              </a:spcBef>
              <a:spcAft>
                <a:spcPts val="0"/>
              </a:spcAft>
              <a:buClr>
                <a:srgbClr val="32281E"/>
              </a:buClr>
              <a:buSzPts val="2800"/>
              <a:buFont typeface="Arial"/>
              <a:buChar char="★"/>
            </a:pPr>
            <a:r>
              <a:rPr b="0" i="0" lang="hu-HU" sz="2800" u="none" cap="none" strike="noStrike">
                <a:solidFill>
                  <a:srgbClr val="32281E"/>
                </a:solidFill>
                <a:latin typeface="Arial"/>
                <a:ea typeface="Arial"/>
                <a:cs typeface="Arial"/>
                <a:sym typeface="Arial"/>
              </a:rPr>
              <a:t>Víz </a:t>
            </a:r>
            <a:endParaRPr b="0" i="0" sz="1400" u="none" cap="none" strike="noStrike">
              <a:solidFill>
                <a:srgbClr val="000000"/>
              </a:solidFill>
              <a:latin typeface="Arial"/>
              <a:ea typeface="Arial"/>
              <a:cs typeface="Arial"/>
              <a:sym typeface="Arial"/>
            </a:endParaRPr>
          </a:p>
          <a:p>
            <a:pPr indent="-406400" lvl="0" marL="457200" marR="0" rtl="0" algn="l">
              <a:lnSpc>
                <a:spcPct val="150000"/>
              </a:lnSpc>
              <a:spcBef>
                <a:spcPts val="0"/>
              </a:spcBef>
              <a:spcAft>
                <a:spcPts val="0"/>
              </a:spcAft>
              <a:buClr>
                <a:srgbClr val="32281E"/>
              </a:buClr>
              <a:buSzPts val="2800"/>
              <a:buFont typeface="Arial"/>
              <a:buChar char="★"/>
            </a:pPr>
            <a:r>
              <a:rPr b="0" i="0" lang="hu-HU" sz="2800" u="none" cap="none" strike="noStrike">
                <a:solidFill>
                  <a:srgbClr val="32281E"/>
                </a:solidFill>
                <a:latin typeface="Arial"/>
                <a:ea typeface="Arial"/>
                <a:cs typeface="Arial"/>
                <a:sym typeface="Arial"/>
              </a:rPr>
              <a:t>Olaszországból származó, biotermesztésű, hántolt szójabab (8%)</a:t>
            </a:r>
            <a:endParaRPr b="0" i="0" sz="1400" u="none" cap="none" strike="noStrike">
              <a:solidFill>
                <a:srgbClr val="000000"/>
              </a:solidFill>
              <a:latin typeface="Arial"/>
              <a:ea typeface="Arial"/>
              <a:cs typeface="Arial"/>
              <a:sym typeface="Arial"/>
            </a:endParaRPr>
          </a:p>
          <a:p>
            <a:pPr indent="-406400" lvl="0" marL="457200" marR="0" rtl="0" algn="l">
              <a:lnSpc>
                <a:spcPct val="150000"/>
              </a:lnSpc>
              <a:spcBef>
                <a:spcPts val="0"/>
              </a:spcBef>
              <a:spcAft>
                <a:spcPts val="0"/>
              </a:spcAft>
              <a:buClr>
                <a:srgbClr val="32281E"/>
              </a:buClr>
              <a:buSzPts val="2800"/>
              <a:buFont typeface="Arial"/>
              <a:buChar char="★"/>
            </a:pPr>
            <a:r>
              <a:rPr b="0" i="0" lang="hu-HU" sz="2800" u="none" cap="none" strike="noStrike">
                <a:solidFill>
                  <a:srgbClr val="32281E"/>
                </a:solidFill>
                <a:latin typeface="Arial"/>
                <a:ea typeface="Arial"/>
                <a:cs typeface="Arial"/>
                <a:sym typeface="Arial"/>
              </a:rPr>
              <a:t>Tengeri só</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0"/>
          <p:cNvPicPr preferRelativeResize="0"/>
          <p:nvPr/>
        </p:nvPicPr>
        <p:blipFill rotWithShape="1">
          <a:blip r:embed="rId3">
            <a:alphaModFix/>
          </a:blip>
          <a:srcRect b="0" l="0" r="0" t="0"/>
          <a:stretch/>
        </p:blipFill>
        <p:spPr>
          <a:xfrm>
            <a:off x="4140025" y="152400"/>
            <a:ext cx="6553200" cy="655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nvSpPr>
        <p:spPr>
          <a:xfrm>
            <a:off x="527050" y="1235925"/>
            <a:ext cx="4658700" cy="3109200"/>
          </a:xfrm>
          <a:prstGeom prst="rect">
            <a:avLst/>
          </a:prstGeom>
          <a:noFill/>
          <a:ln cap="flat" cmpd="sng" w="38100">
            <a:solidFill>
              <a:srgbClr val="0083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800"/>
              <a:buFont typeface="Arial"/>
              <a:buNone/>
            </a:pPr>
            <a:r>
              <a:rPr b="0" i="0" lang="hu-HU" sz="2800" u="none" cap="none" strike="noStrike">
                <a:solidFill>
                  <a:schemeClr val="dk1"/>
                </a:solidFill>
                <a:latin typeface="Calibri"/>
                <a:ea typeface="Calibri"/>
                <a:cs typeface="Calibri"/>
                <a:sym typeface="Calibri"/>
              </a:rPr>
              <a:t>A kalóriaérték a következőkből áll: </a:t>
            </a:r>
            <a:r>
              <a:rPr b="1" i="0" lang="hu-HU" sz="2800" u="none" cap="none" strike="noStrike">
                <a:solidFill>
                  <a:schemeClr val="dk1"/>
                </a:solidFill>
                <a:latin typeface="Calibri"/>
                <a:ea typeface="Calibri"/>
                <a:cs typeface="Calibri"/>
                <a:sym typeface="Calibri"/>
              </a:rPr>
              <a:t>szénhidrátok</a:t>
            </a:r>
            <a:r>
              <a:rPr b="0" i="0" lang="hu-HU" sz="2800" u="none" cap="none" strike="noStrike">
                <a:solidFill>
                  <a:schemeClr val="dk1"/>
                </a:solidFill>
                <a:latin typeface="Calibri"/>
                <a:ea typeface="Calibri"/>
                <a:cs typeface="Calibri"/>
                <a:sym typeface="Calibri"/>
              </a:rPr>
              <a:t> (szorozva 4-gyel), </a:t>
            </a:r>
            <a:r>
              <a:rPr b="1" i="0" lang="hu-HU" sz="2800" u="none" cap="none" strike="noStrike">
                <a:solidFill>
                  <a:schemeClr val="dk1"/>
                </a:solidFill>
                <a:latin typeface="Calibri"/>
                <a:ea typeface="Calibri"/>
                <a:cs typeface="Calibri"/>
                <a:sym typeface="Calibri"/>
              </a:rPr>
              <a:t>fehérjék</a:t>
            </a:r>
            <a:r>
              <a:rPr b="0" i="0" lang="hu-HU" sz="2800" u="none" cap="none" strike="noStrike">
                <a:solidFill>
                  <a:schemeClr val="dk1"/>
                </a:solidFill>
                <a:latin typeface="Calibri"/>
                <a:ea typeface="Calibri"/>
                <a:cs typeface="Calibri"/>
                <a:sym typeface="Calibri"/>
              </a:rPr>
              <a:t> (szorozva 4-gyel), és </a:t>
            </a:r>
            <a:r>
              <a:rPr b="1" i="0" lang="hu-HU" sz="2800" u="none" cap="none" strike="noStrike">
                <a:solidFill>
                  <a:schemeClr val="dk1"/>
                </a:solidFill>
                <a:latin typeface="Calibri"/>
                <a:ea typeface="Calibri"/>
                <a:cs typeface="Calibri"/>
                <a:sym typeface="Calibri"/>
              </a:rPr>
              <a:t>zsírok</a:t>
            </a:r>
            <a:r>
              <a:rPr b="0" i="0" lang="hu-HU" sz="2800" u="none" cap="none" strike="noStrike">
                <a:solidFill>
                  <a:schemeClr val="dk1"/>
                </a:solidFill>
                <a:latin typeface="Calibri"/>
                <a:ea typeface="Calibri"/>
                <a:cs typeface="Calibri"/>
                <a:sym typeface="Calibri"/>
              </a:rPr>
              <a:t> (szorozva 9-cel)</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57" name="Google Shape;257;p21"/>
          <p:cNvSpPr txBox="1"/>
          <p:nvPr>
            <p:ph idx="1" type="body"/>
          </p:nvPr>
        </p:nvSpPr>
        <p:spPr>
          <a:xfrm>
            <a:off x="919418" y="258394"/>
            <a:ext cx="8640000" cy="432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None/>
            </a:pPr>
            <a:r>
              <a:rPr b="1" lang="hu-HU" sz="3600"/>
              <a:t>Tápanyagtartalom adatok - Kalóriaszámítás</a:t>
            </a:r>
            <a:endParaRPr/>
          </a:p>
          <a:p>
            <a:pPr indent="0" lvl="0" marL="0" rtl="1" algn="ctr">
              <a:lnSpc>
                <a:spcPct val="100000"/>
              </a:lnSpc>
              <a:spcBef>
                <a:spcPts val="0"/>
              </a:spcBef>
              <a:spcAft>
                <a:spcPts val="0"/>
              </a:spcAft>
              <a:buClr>
                <a:schemeClr val="dk2"/>
              </a:buClr>
              <a:buSzPts val="4000"/>
              <a:buNone/>
            </a:pPr>
            <a:r>
              <a:t/>
            </a:r>
            <a:endParaRPr b="1" sz="3600">
              <a:latin typeface="Calibri"/>
              <a:ea typeface="Calibri"/>
              <a:cs typeface="Calibri"/>
              <a:sym typeface="Calibri"/>
            </a:endParaRPr>
          </a:p>
          <a:p>
            <a:pPr indent="0" lvl="0" marL="0" rtl="0" algn="ctr">
              <a:lnSpc>
                <a:spcPct val="100000"/>
              </a:lnSpc>
              <a:spcBef>
                <a:spcPts val="0"/>
              </a:spcBef>
              <a:spcAft>
                <a:spcPts val="0"/>
              </a:spcAft>
              <a:buClr>
                <a:schemeClr val="dk2"/>
              </a:buClr>
              <a:buSzPts val="3600"/>
              <a:buNone/>
            </a:pPr>
            <a:r>
              <a:t/>
            </a:r>
            <a:endParaRPr b="1" sz="3600"/>
          </a:p>
        </p:txBody>
      </p:sp>
      <p:pic>
        <p:nvPicPr>
          <p:cNvPr id="258" name="Google Shape;258;p21"/>
          <p:cNvPicPr preferRelativeResize="0"/>
          <p:nvPr/>
        </p:nvPicPr>
        <p:blipFill rotWithShape="1">
          <a:blip r:embed="rId3">
            <a:alphaModFix/>
          </a:blip>
          <a:srcRect b="1727" l="32293" r="32868" t="60387"/>
          <a:stretch/>
        </p:blipFill>
        <p:spPr>
          <a:xfrm>
            <a:off x="5893900" y="1092463"/>
            <a:ext cx="5175575" cy="5067274"/>
          </a:xfrm>
          <a:prstGeom prst="rect">
            <a:avLst/>
          </a:prstGeom>
          <a:noFill/>
          <a:ln>
            <a:noFill/>
          </a:ln>
        </p:spPr>
      </p:pic>
      <p:sp>
        <p:nvSpPr>
          <p:cNvPr id="259" name="Google Shape;259;p21"/>
          <p:cNvSpPr txBox="1"/>
          <p:nvPr/>
        </p:nvSpPr>
        <p:spPr>
          <a:xfrm>
            <a:off x="527050" y="4251125"/>
            <a:ext cx="46587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800"/>
              <a:buFont typeface="Arial"/>
              <a:buNone/>
            </a:pPr>
            <a:r>
              <a:rPr b="0" i="0" lang="hu-HU" sz="2800" u="none" cap="none" strike="noStrike">
                <a:solidFill>
                  <a:schemeClr val="dk1"/>
                </a:solidFill>
                <a:latin typeface="Calibri"/>
                <a:ea typeface="Calibri"/>
                <a:cs typeface="Calibri"/>
                <a:sym typeface="Calibri"/>
              </a:rPr>
              <a:t>Vegyük példának a szójaitalt (A márka : The Bridge)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nvSpPr>
        <p:spPr>
          <a:xfrm>
            <a:off x="342076" y="1006700"/>
            <a:ext cx="5485200" cy="2462700"/>
          </a:xfrm>
          <a:prstGeom prst="rect">
            <a:avLst/>
          </a:prstGeom>
          <a:noFill/>
          <a:ln cap="flat" cmpd="sng" w="38100">
            <a:solidFill>
              <a:srgbClr val="0083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800"/>
              <a:buFont typeface="Arial"/>
              <a:buNone/>
            </a:pPr>
            <a:r>
              <a:rPr b="0" i="0" lang="hu-HU" sz="2800" u="none" cap="none" strike="noStrike">
                <a:solidFill>
                  <a:schemeClr val="dk1"/>
                </a:solidFill>
                <a:latin typeface="Calibri"/>
                <a:ea typeface="Calibri"/>
                <a:cs typeface="Calibri"/>
                <a:sym typeface="Calibri"/>
              </a:rPr>
              <a:t>A kalóriaérték a következőkből áll: </a:t>
            </a:r>
            <a:r>
              <a:rPr b="1" i="0" lang="hu-HU" sz="2800" u="none" cap="none" strike="noStrike">
                <a:solidFill>
                  <a:schemeClr val="dk1"/>
                </a:solidFill>
                <a:latin typeface="Calibri"/>
                <a:ea typeface="Calibri"/>
                <a:cs typeface="Calibri"/>
                <a:sym typeface="Calibri"/>
              </a:rPr>
              <a:t>szénhidrátok</a:t>
            </a:r>
            <a:r>
              <a:rPr b="0" i="0" lang="hu-HU" sz="2800" u="none" cap="none" strike="noStrike">
                <a:solidFill>
                  <a:schemeClr val="dk1"/>
                </a:solidFill>
                <a:latin typeface="Calibri"/>
                <a:ea typeface="Calibri"/>
                <a:cs typeface="Calibri"/>
                <a:sym typeface="Calibri"/>
              </a:rPr>
              <a:t> (szorozva 4-gyel), fehérjék (szorozva 4-gyel), és zsírok (szorozva 9-cel)</a:t>
            </a:r>
            <a:endParaRPr b="0" i="0" sz="1400" u="none" cap="none" strike="noStrike">
              <a:solidFill>
                <a:srgbClr val="000000"/>
              </a:solidFill>
              <a:latin typeface="Arial"/>
              <a:ea typeface="Arial"/>
              <a:cs typeface="Arial"/>
              <a:sym typeface="Arial"/>
            </a:endParaRPr>
          </a:p>
        </p:txBody>
      </p:sp>
      <p:graphicFrame>
        <p:nvGraphicFramePr>
          <p:cNvPr id="265" name="Google Shape;265;p22"/>
          <p:cNvGraphicFramePr/>
          <p:nvPr/>
        </p:nvGraphicFramePr>
        <p:xfrm>
          <a:off x="635262" y="3872021"/>
          <a:ext cx="3000000" cy="3000000"/>
        </p:xfrm>
        <a:graphic>
          <a:graphicData uri="http://schemas.openxmlformats.org/drawingml/2006/table">
            <a:tbl>
              <a:tblPr bandRow="1" firstRow="1">
                <a:noFill/>
                <a:tableStyleId>{628F53CD-DD00-4DAB-99A4-697320C2DB28}</a:tableStyleId>
              </a:tblPr>
              <a:tblGrid>
                <a:gridCol w="1632950"/>
                <a:gridCol w="1632950"/>
                <a:gridCol w="1632950"/>
              </a:tblGrid>
              <a:tr h="370850">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solidFill>
                            <a:schemeClr val="dk1"/>
                          </a:solidFill>
                        </a:rPr>
                        <a:t>A termékben</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solidFill>
                            <a:schemeClr val="dk1"/>
                          </a:solidFill>
                        </a:rPr>
                        <a:t>Szorozva</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solidFill>
                            <a:schemeClr val="dk1"/>
                          </a:solidFill>
                        </a:rPr>
                        <a:t>Eredmény</a:t>
                      </a:r>
                      <a:endParaRPr sz="14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t>1,5 gramm szénhidrát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t>4</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t>6 gramm</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bl>
          </a:graphicData>
        </a:graphic>
      </p:graphicFrame>
      <p:sp>
        <p:nvSpPr>
          <p:cNvPr id="266" name="Google Shape;266;p22"/>
          <p:cNvSpPr txBox="1"/>
          <p:nvPr>
            <p:ph idx="1" type="body"/>
          </p:nvPr>
        </p:nvSpPr>
        <p:spPr>
          <a:xfrm>
            <a:off x="919418" y="268944"/>
            <a:ext cx="8640000" cy="432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None/>
            </a:pPr>
            <a:r>
              <a:rPr b="1" lang="hu-HU" sz="3600"/>
              <a:t>Tápanyagtartalom adatok</a:t>
            </a:r>
            <a:endParaRPr/>
          </a:p>
          <a:p>
            <a:pPr indent="0" lvl="0" marL="0" rtl="1" algn="ctr">
              <a:lnSpc>
                <a:spcPct val="100000"/>
              </a:lnSpc>
              <a:spcBef>
                <a:spcPts val="0"/>
              </a:spcBef>
              <a:spcAft>
                <a:spcPts val="0"/>
              </a:spcAft>
              <a:buClr>
                <a:schemeClr val="dk2"/>
              </a:buClr>
              <a:buSzPts val="4000"/>
              <a:buNone/>
            </a:pPr>
            <a:r>
              <a:t/>
            </a:r>
            <a:endParaRPr b="1" sz="3600">
              <a:latin typeface="Calibri"/>
              <a:ea typeface="Calibri"/>
              <a:cs typeface="Calibri"/>
              <a:sym typeface="Calibri"/>
            </a:endParaRPr>
          </a:p>
          <a:p>
            <a:pPr indent="0" lvl="0" marL="0" rtl="0" algn="ctr">
              <a:lnSpc>
                <a:spcPct val="100000"/>
              </a:lnSpc>
              <a:spcBef>
                <a:spcPts val="0"/>
              </a:spcBef>
              <a:spcAft>
                <a:spcPts val="0"/>
              </a:spcAft>
              <a:buClr>
                <a:schemeClr val="dk2"/>
              </a:buClr>
              <a:buSzPts val="3600"/>
              <a:buNone/>
            </a:pPr>
            <a:r>
              <a:t/>
            </a:r>
            <a:endParaRPr b="1" sz="3600"/>
          </a:p>
        </p:txBody>
      </p:sp>
      <p:pic>
        <p:nvPicPr>
          <p:cNvPr id="267" name="Google Shape;267;p22"/>
          <p:cNvPicPr preferRelativeResize="0"/>
          <p:nvPr/>
        </p:nvPicPr>
        <p:blipFill rotWithShape="1">
          <a:blip r:embed="rId3">
            <a:alphaModFix/>
          </a:blip>
          <a:srcRect b="1727" l="32293" r="32868" t="60387"/>
          <a:stretch/>
        </p:blipFill>
        <p:spPr>
          <a:xfrm>
            <a:off x="6151725" y="1342038"/>
            <a:ext cx="5175575" cy="5067274"/>
          </a:xfrm>
          <a:prstGeom prst="rect">
            <a:avLst/>
          </a:prstGeom>
          <a:noFill/>
          <a:ln>
            <a:noFill/>
          </a:ln>
        </p:spPr>
      </p:pic>
      <p:sp>
        <p:nvSpPr>
          <p:cNvPr id="268" name="Google Shape;268;p22"/>
          <p:cNvSpPr/>
          <p:nvPr/>
        </p:nvSpPr>
        <p:spPr>
          <a:xfrm>
            <a:off x="7511525" y="3555350"/>
            <a:ext cx="2612400" cy="49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3"/>
          <p:cNvSpPr txBox="1"/>
          <p:nvPr/>
        </p:nvSpPr>
        <p:spPr>
          <a:xfrm>
            <a:off x="238951" y="1092475"/>
            <a:ext cx="5433600" cy="2462700"/>
          </a:xfrm>
          <a:prstGeom prst="rect">
            <a:avLst/>
          </a:prstGeom>
          <a:noFill/>
          <a:ln cap="flat" cmpd="sng" w="38100">
            <a:solidFill>
              <a:srgbClr val="0083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800"/>
              <a:buFont typeface="Arial"/>
              <a:buNone/>
            </a:pPr>
            <a:r>
              <a:rPr b="0" i="0" lang="hu-HU" sz="2800" u="none" cap="none" strike="noStrike">
                <a:solidFill>
                  <a:schemeClr val="dk1"/>
                </a:solidFill>
                <a:latin typeface="Calibri"/>
                <a:ea typeface="Calibri"/>
                <a:cs typeface="Calibri"/>
                <a:sym typeface="Calibri"/>
              </a:rPr>
              <a:t>A kalóriaérték a következőkből áll: szénhidrátok (szorozva 4-gyel), </a:t>
            </a:r>
            <a:r>
              <a:rPr b="1" i="0" lang="hu-HU" sz="2800" u="none" cap="none" strike="noStrike">
                <a:solidFill>
                  <a:schemeClr val="dk1"/>
                </a:solidFill>
                <a:latin typeface="Calibri"/>
                <a:ea typeface="Calibri"/>
                <a:cs typeface="Calibri"/>
                <a:sym typeface="Calibri"/>
              </a:rPr>
              <a:t>fehérjék</a:t>
            </a:r>
            <a:r>
              <a:rPr b="0" i="0" lang="hu-HU" sz="2800" u="none" cap="none" strike="noStrike">
                <a:solidFill>
                  <a:schemeClr val="dk1"/>
                </a:solidFill>
                <a:latin typeface="Calibri"/>
                <a:ea typeface="Calibri"/>
                <a:cs typeface="Calibri"/>
                <a:sym typeface="Calibri"/>
              </a:rPr>
              <a:t> (szorozva 4-gyel), és zsírok (szorozva 9-cel)</a:t>
            </a:r>
            <a:endParaRPr b="0" i="0" sz="1400" u="none" cap="none" strike="noStrike">
              <a:solidFill>
                <a:srgbClr val="000000"/>
              </a:solidFill>
              <a:latin typeface="Arial"/>
              <a:ea typeface="Arial"/>
              <a:cs typeface="Arial"/>
              <a:sym typeface="Arial"/>
            </a:endParaRPr>
          </a:p>
        </p:txBody>
      </p:sp>
      <p:graphicFrame>
        <p:nvGraphicFramePr>
          <p:cNvPr id="274" name="Google Shape;274;p23"/>
          <p:cNvGraphicFramePr/>
          <p:nvPr/>
        </p:nvGraphicFramePr>
        <p:xfrm>
          <a:off x="410837" y="4049846"/>
          <a:ext cx="3000000" cy="3000000"/>
        </p:xfrm>
        <a:graphic>
          <a:graphicData uri="http://schemas.openxmlformats.org/drawingml/2006/table">
            <a:tbl>
              <a:tblPr bandRow="1" firstRow="1">
                <a:noFill/>
                <a:tableStyleId>{628F53CD-DD00-4DAB-99A4-697320C2DB28}</a:tableStyleId>
              </a:tblPr>
              <a:tblGrid>
                <a:gridCol w="1632950"/>
                <a:gridCol w="1632950"/>
                <a:gridCol w="1632950"/>
              </a:tblGrid>
              <a:tr h="370850">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solidFill>
                            <a:schemeClr val="dk1"/>
                          </a:solidFill>
                        </a:rPr>
                        <a:t>A termékben</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solidFill>
                            <a:schemeClr val="dk1"/>
                          </a:solidFill>
                        </a:rPr>
                        <a:t>Szorozva</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solidFill>
                            <a:schemeClr val="dk1"/>
                          </a:solidFill>
                        </a:rPr>
                        <a:t>Eredmény</a:t>
                      </a:r>
                      <a:endParaRPr sz="14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t>1,5 gramm szénhidrát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t>4</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t>6 gramm</a:t>
                      </a:r>
                      <a:endParaRPr sz="14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t>3,6 gramm fehérje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t>4</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t>14,4 gramm</a:t>
                      </a:r>
                      <a:endParaRPr sz="1400" u="none" cap="none" strike="noStrike"/>
                    </a:p>
                  </a:txBody>
                  <a:tcPr marT="45725" marB="45725" marR="91450" marL="91450"/>
                </a:tc>
              </a:tr>
            </a:tbl>
          </a:graphicData>
        </a:graphic>
      </p:graphicFrame>
      <p:sp>
        <p:nvSpPr>
          <p:cNvPr id="275" name="Google Shape;275;p23"/>
          <p:cNvSpPr txBox="1"/>
          <p:nvPr>
            <p:ph idx="1" type="body"/>
          </p:nvPr>
        </p:nvSpPr>
        <p:spPr>
          <a:xfrm>
            <a:off x="936593" y="165794"/>
            <a:ext cx="8640000" cy="432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None/>
            </a:pPr>
            <a:r>
              <a:rPr b="1" lang="hu-HU" sz="3600"/>
              <a:t>Tápanyagtartalom adatok</a:t>
            </a:r>
            <a:endParaRPr/>
          </a:p>
          <a:p>
            <a:pPr indent="0" lvl="0" marL="0" rtl="1" algn="ctr">
              <a:lnSpc>
                <a:spcPct val="100000"/>
              </a:lnSpc>
              <a:spcBef>
                <a:spcPts val="0"/>
              </a:spcBef>
              <a:spcAft>
                <a:spcPts val="0"/>
              </a:spcAft>
              <a:buClr>
                <a:schemeClr val="dk2"/>
              </a:buClr>
              <a:buSzPts val="4000"/>
              <a:buNone/>
            </a:pPr>
            <a:r>
              <a:t/>
            </a:r>
            <a:endParaRPr b="1" sz="3600">
              <a:latin typeface="Calibri"/>
              <a:ea typeface="Calibri"/>
              <a:cs typeface="Calibri"/>
              <a:sym typeface="Calibri"/>
            </a:endParaRPr>
          </a:p>
          <a:p>
            <a:pPr indent="0" lvl="0" marL="0" rtl="0" algn="ctr">
              <a:lnSpc>
                <a:spcPct val="100000"/>
              </a:lnSpc>
              <a:spcBef>
                <a:spcPts val="0"/>
              </a:spcBef>
              <a:spcAft>
                <a:spcPts val="0"/>
              </a:spcAft>
              <a:buClr>
                <a:schemeClr val="dk2"/>
              </a:buClr>
              <a:buSzPts val="3600"/>
              <a:buNone/>
            </a:pPr>
            <a:r>
              <a:t/>
            </a:r>
            <a:endParaRPr b="1" sz="3600"/>
          </a:p>
        </p:txBody>
      </p:sp>
      <p:pic>
        <p:nvPicPr>
          <p:cNvPr id="276" name="Google Shape;276;p23"/>
          <p:cNvPicPr preferRelativeResize="0"/>
          <p:nvPr/>
        </p:nvPicPr>
        <p:blipFill rotWithShape="1">
          <a:blip r:embed="rId3">
            <a:alphaModFix/>
          </a:blip>
          <a:srcRect b="1727" l="32293" r="32868" t="60387"/>
          <a:stretch/>
        </p:blipFill>
        <p:spPr>
          <a:xfrm>
            <a:off x="5893900" y="1092463"/>
            <a:ext cx="5175575" cy="5067274"/>
          </a:xfrm>
          <a:prstGeom prst="rect">
            <a:avLst/>
          </a:prstGeom>
          <a:noFill/>
          <a:ln>
            <a:noFill/>
          </a:ln>
        </p:spPr>
      </p:pic>
      <p:sp>
        <p:nvSpPr>
          <p:cNvPr id="277" name="Google Shape;277;p23"/>
          <p:cNvSpPr/>
          <p:nvPr/>
        </p:nvSpPr>
        <p:spPr>
          <a:xfrm>
            <a:off x="7322450" y="4562163"/>
            <a:ext cx="2612400" cy="49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4"/>
          <p:cNvSpPr txBox="1"/>
          <p:nvPr/>
        </p:nvSpPr>
        <p:spPr>
          <a:xfrm>
            <a:off x="238951" y="1092475"/>
            <a:ext cx="5433600" cy="2462700"/>
          </a:xfrm>
          <a:prstGeom prst="rect">
            <a:avLst/>
          </a:prstGeom>
          <a:noFill/>
          <a:ln cap="flat" cmpd="sng" w="38100">
            <a:solidFill>
              <a:srgbClr val="0083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800"/>
              <a:buFont typeface="Arial"/>
              <a:buNone/>
            </a:pPr>
            <a:r>
              <a:rPr b="0" i="0" lang="hu-HU" sz="2800" u="none" cap="none" strike="noStrike">
                <a:solidFill>
                  <a:schemeClr val="dk1"/>
                </a:solidFill>
                <a:latin typeface="Calibri"/>
                <a:ea typeface="Calibri"/>
                <a:cs typeface="Calibri"/>
                <a:sym typeface="Calibri"/>
              </a:rPr>
              <a:t>A kalóriaérték a következőkből áll: szénhidrátok (szorozva 4-gyel), fehérjék (szorozva 4-gyel), és </a:t>
            </a:r>
            <a:r>
              <a:rPr b="1" i="0" lang="hu-HU" sz="2800" u="none" cap="none" strike="noStrike">
                <a:solidFill>
                  <a:schemeClr val="dk1"/>
                </a:solidFill>
                <a:latin typeface="Calibri"/>
                <a:ea typeface="Calibri"/>
                <a:cs typeface="Calibri"/>
                <a:sym typeface="Calibri"/>
              </a:rPr>
              <a:t>zsírok</a:t>
            </a:r>
            <a:r>
              <a:rPr b="0" i="0" lang="hu-HU" sz="2800" u="none" cap="none" strike="noStrike">
                <a:solidFill>
                  <a:schemeClr val="dk1"/>
                </a:solidFill>
                <a:latin typeface="Calibri"/>
                <a:ea typeface="Calibri"/>
                <a:cs typeface="Calibri"/>
                <a:sym typeface="Calibri"/>
              </a:rPr>
              <a:t> (szorozva 9-cel)</a:t>
            </a:r>
            <a:endParaRPr b="0" i="0" sz="1400" u="none" cap="none" strike="noStrike">
              <a:solidFill>
                <a:srgbClr val="000000"/>
              </a:solidFill>
              <a:latin typeface="Arial"/>
              <a:ea typeface="Arial"/>
              <a:cs typeface="Arial"/>
              <a:sym typeface="Arial"/>
            </a:endParaRPr>
          </a:p>
        </p:txBody>
      </p:sp>
      <p:graphicFrame>
        <p:nvGraphicFramePr>
          <p:cNvPr id="283" name="Google Shape;283;p24"/>
          <p:cNvGraphicFramePr/>
          <p:nvPr/>
        </p:nvGraphicFramePr>
        <p:xfrm>
          <a:off x="410837" y="4049846"/>
          <a:ext cx="3000000" cy="3000000"/>
        </p:xfrm>
        <a:graphic>
          <a:graphicData uri="http://schemas.openxmlformats.org/drawingml/2006/table">
            <a:tbl>
              <a:tblPr bandRow="1" firstRow="1">
                <a:noFill/>
                <a:tableStyleId>{628F53CD-DD00-4DAB-99A4-697320C2DB28}</a:tableStyleId>
              </a:tblPr>
              <a:tblGrid>
                <a:gridCol w="1632950"/>
                <a:gridCol w="1632950"/>
                <a:gridCol w="1632950"/>
              </a:tblGrid>
              <a:tr h="370850">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solidFill>
                            <a:schemeClr val="dk1"/>
                          </a:solidFill>
                        </a:rPr>
                        <a:t>A termékben</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solidFill>
                            <a:schemeClr val="dk1"/>
                          </a:solidFill>
                        </a:rPr>
                        <a:t>Szorozva</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solidFill>
                            <a:schemeClr val="dk1"/>
                          </a:solidFill>
                        </a:rPr>
                        <a:t>Eredmény</a:t>
                      </a:r>
                      <a:endParaRPr sz="14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t>3,6 gramm fehérje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t>4</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t>14,4 gramm</a:t>
                      </a:r>
                      <a:endParaRPr sz="14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t>1,5 gramm szénhidrát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t>4</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t>6 gramm</a:t>
                      </a:r>
                      <a:endParaRPr sz="14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t>2,8 gramm zsír</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t>9</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hu-HU" sz="1800" u="none" cap="none" strike="noStrike"/>
                        <a:t>25,2 gramm</a:t>
                      </a:r>
                      <a:endParaRPr sz="1400" u="none" cap="none" strike="noStrike"/>
                    </a:p>
                  </a:txBody>
                  <a:tcPr marT="45725" marB="45725" marR="91450" marL="91450"/>
                </a:tc>
              </a:tr>
            </a:tbl>
          </a:graphicData>
        </a:graphic>
      </p:graphicFrame>
      <p:sp>
        <p:nvSpPr>
          <p:cNvPr id="284" name="Google Shape;284;p24"/>
          <p:cNvSpPr txBox="1"/>
          <p:nvPr>
            <p:ph idx="1" type="body"/>
          </p:nvPr>
        </p:nvSpPr>
        <p:spPr>
          <a:xfrm>
            <a:off x="936593" y="165794"/>
            <a:ext cx="8640000" cy="432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None/>
            </a:pPr>
            <a:r>
              <a:rPr b="1" lang="hu-HU" sz="3600"/>
              <a:t>Tápanyagtartalom adatok</a:t>
            </a:r>
            <a:endParaRPr/>
          </a:p>
          <a:p>
            <a:pPr indent="0" lvl="0" marL="0" rtl="1" algn="ctr">
              <a:lnSpc>
                <a:spcPct val="100000"/>
              </a:lnSpc>
              <a:spcBef>
                <a:spcPts val="0"/>
              </a:spcBef>
              <a:spcAft>
                <a:spcPts val="0"/>
              </a:spcAft>
              <a:buClr>
                <a:schemeClr val="dk2"/>
              </a:buClr>
              <a:buSzPts val="4000"/>
              <a:buNone/>
            </a:pPr>
            <a:r>
              <a:t/>
            </a:r>
            <a:endParaRPr b="1" sz="3600">
              <a:latin typeface="Calibri"/>
              <a:ea typeface="Calibri"/>
              <a:cs typeface="Calibri"/>
              <a:sym typeface="Calibri"/>
            </a:endParaRPr>
          </a:p>
          <a:p>
            <a:pPr indent="0" lvl="0" marL="0" rtl="0" algn="ctr">
              <a:lnSpc>
                <a:spcPct val="100000"/>
              </a:lnSpc>
              <a:spcBef>
                <a:spcPts val="0"/>
              </a:spcBef>
              <a:spcAft>
                <a:spcPts val="0"/>
              </a:spcAft>
              <a:buClr>
                <a:schemeClr val="dk2"/>
              </a:buClr>
              <a:buSzPts val="3600"/>
              <a:buNone/>
            </a:pPr>
            <a:r>
              <a:t/>
            </a:r>
            <a:endParaRPr b="1" sz="3600"/>
          </a:p>
        </p:txBody>
      </p:sp>
      <p:pic>
        <p:nvPicPr>
          <p:cNvPr id="285" name="Google Shape;285;p24"/>
          <p:cNvPicPr preferRelativeResize="0"/>
          <p:nvPr/>
        </p:nvPicPr>
        <p:blipFill rotWithShape="1">
          <a:blip r:embed="rId3">
            <a:alphaModFix/>
          </a:blip>
          <a:srcRect b="1727" l="32293" r="32868" t="60387"/>
          <a:stretch/>
        </p:blipFill>
        <p:spPr>
          <a:xfrm>
            <a:off x="5893900" y="1092463"/>
            <a:ext cx="5175575" cy="5067274"/>
          </a:xfrm>
          <a:prstGeom prst="rect">
            <a:avLst/>
          </a:prstGeom>
          <a:noFill/>
          <a:ln>
            <a:noFill/>
          </a:ln>
        </p:spPr>
      </p:pic>
      <p:sp>
        <p:nvSpPr>
          <p:cNvPr id="286" name="Google Shape;286;p24"/>
          <p:cNvSpPr/>
          <p:nvPr/>
        </p:nvSpPr>
        <p:spPr>
          <a:xfrm>
            <a:off x="7288075" y="2180300"/>
            <a:ext cx="2612400" cy="49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5"/>
          <p:cNvSpPr txBox="1"/>
          <p:nvPr/>
        </p:nvSpPr>
        <p:spPr>
          <a:xfrm>
            <a:off x="664550" y="1665625"/>
            <a:ext cx="4658700" cy="3109200"/>
          </a:xfrm>
          <a:prstGeom prst="rect">
            <a:avLst/>
          </a:prstGeom>
          <a:noFill/>
          <a:ln cap="flat" cmpd="sng" w="38100">
            <a:solidFill>
              <a:srgbClr val="0083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800"/>
              <a:buFont typeface="Arial"/>
              <a:buNone/>
            </a:pPr>
            <a:r>
              <a:rPr b="0" i="0" lang="hu-HU" sz="2800" u="none" cap="none" strike="noStrike">
                <a:solidFill>
                  <a:schemeClr val="dk1"/>
                </a:solidFill>
                <a:latin typeface="Calibri"/>
                <a:ea typeface="Calibri"/>
                <a:cs typeface="Calibri"/>
                <a:sym typeface="Calibri"/>
              </a:rPr>
              <a:t> </a:t>
            </a:r>
            <a:r>
              <a:rPr b="1" i="0" lang="hu-HU" sz="2800" u="none" cap="none" strike="noStrike">
                <a:solidFill>
                  <a:schemeClr val="dk1"/>
                </a:solidFill>
                <a:latin typeface="Calibri"/>
                <a:ea typeface="Calibri"/>
                <a:cs typeface="Calibri"/>
                <a:sym typeface="Calibri"/>
              </a:rPr>
              <a:t>Szénhidrátok</a:t>
            </a:r>
            <a:r>
              <a:rPr b="0" i="0" lang="hu-HU" sz="2800" u="none" cap="none" strike="noStrike">
                <a:solidFill>
                  <a:schemeClr val="dk1"/>
                </a:solidFill>
                <a:latin typeface="Calibri"/>
                <a:ea typeface="Calibri"/>
                <a:cs typeface="Calibri"/>
                <a:sym typeface="Calibri"/>
              </a:rPr>
              <a:t> (szorozva 4-gyel), </a:t>
            </a:r>
            <a:r>
              <a:rPr b="1" i="0" lang="hu-HU" sz="2800" u="none" cap="none" strike="noStrike">
                <a:solidFill>
                  <a:schemeClr val="dk1"/>
                </a:solidFill>
                <a:latin typeface="Calibri"/>
                <a:ea typeface="Calibri"/>
                <a:cs typeface="Calibri"/>
                <a:sym typeface="Calibri"/>
              </a:rPr>
              <a:t>fehérjék</a:t>
            </a:r>
            <a:r>
              <a:rPr b="0" i="0" lang="hu-HU" sz="2800" u="none" cap="none" strike="noStrike">
                <a:solidFill>
                  <a:schemeClr val="dk1"/>
                </a:solidFill>
                <a:latin typeface="Calibri"/>
                <a:ea typeface="Calibri"/>
                <a:cs typeface="Calibri"/>
                <a:sym typeface="Calibri"/>
              </a:rPr>
              <a:t> (szorozva 4-gyel), és </a:t>
            </a:r>
            <a:r>
              <a:rPr b="1" i="0" lang="hu-HU" sz="2800" u="none" cap="none" strike="noStrike">
                <a:solidFill>
                  <a:schemeClr val="dk1"/>
                </a:solidFill>
                <a:latin typeface="Calibri"/>
                <a:ea typeface="Calibri"/>
                <a:cs typeface="Calibri"/>
                <a:sym typeface="Calibri"/>
              </a:rPr>
              <a:t>zsírok</a:t>
            </a:r>
            <a:r>
              <a:rPr b="0" i="0" lang="hu-HU" sz="2800" u="none" cap="none" strike="noStrike">
                <a:solidFill>
                  <a:schemeClr val="dk1"/>
                </a:solidFill>
                <a:latin typeface="Calibri"/>
                <a:ea typeface="Calibri"/>
                <a:cs typeface="Calibri"/>
                <a:sym typeface="Calibri"/>
              </a:rPr>
              <a:t> (szorozva 9-cel)</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2800"/>
              <a:buFont typeface="Arial"/>
              <a:buNone/>
            </a:pPr>
            <a:r>
              <a:rPr b="1" i="0" lang="hu-HU" sz="2800" u="sng" cap="none" strike="noStrike">
                <a:solidFill>
                  <a:schemeClr val="dk1"/>
                </a:solidFill>
                <a:latin typeface="Calibri"/>
                <a:ea typeface="Calibri"/>
                <a:cs typeface="Calibri"/>
                <a:sym typeface="Calibri"/>
              </a:rPr>
              <a:t>ÖSSZESEN:</a:t>
            </a:r>
            <a:r>
              <a:rPr b="0" i="0" lang="hu-HU" sz="2800" u="sng" cap="none" strike="noStrike">
                <a:solidFill>
                  <a:schemeClr val="dk1"/>
                </a:solidFill>
                <a:latin typeface="Calibri"/>
                <a:ea typeface="Calibri"/>
                <a:cs typeface="Calibri"/>
                <a:sym typeface="Calibri"/>
              </a:rPr>
              <a:t> </a:t>
            </a:r>
            <a:r>
              <a:rPr b="1" i="0" lang="hu-HU" sz="2800" u="sng" cap="none" strike="noStrike">
                <a:solidFill>
                  <a:schemeClr val="dk1"/>
                </a:solidFill>
                <a:latin typeface="Calibri"/>
                <a:ea typeface="Calibri"/>
                <a:cs typeface="Calibri"/>
                <a:sym typeface="Calibri"/>
              </a:rPr>
              <a:t>45,6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92" name="Google Shape;292;p25"/>
          <p:cNvSpPr txBox="1"/>
          <p:nvPr>
            <p:ph idx="1" type="body"/>
          </p:nvPr>
        </p:nvSpPr>
        <p:spPr>
          <a:xfrm>
            <a:off x="919418" y="258394"/>
            <a:ext cx="8640000" cy="432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None/>
            </a:pPr>
            <a:r>
              <a:rPr b="1" lang="hu-HU" sz="3600"/>
              <a:t>Tápanyagtartalom adatok - Kalóriaszámítás</a:t>
            </a:r>
            <a:endParaRPr/>
          </a:p>
          <a:p>
            <a:pPr indent="0" lvl="0" marL="0" rtl="1" algn="ctr">
              <a:lnSpc>
                <a:spcPct val="100000"/>
              </a:lnSpc>
              <a:spcBef>
                <a:spcPts val="0"/>
              </a:spcBef>
              <a:spcAft>
                <a:spcPts val="0"/>
              </a:spcAft>
              <a:buClr>
                <a:schemeClr val="dk2"/>
              </a:buClr>
              <a:buSzPts val="4000"/>
              <a:buNone/>
            </a:pPr>
            <a:r>
              <a:t/>
            </a:r>
            <a:endParaRPr b="1" sz="3600">
              <a:latin typeface="Calibri"/>
              <a:ea typeface="Calibri"/>
              <a:cs typeface="Calibri"/>
              <a:sym typeface="Calibri"/>
            </a:endParaRPr>
          </a:p>
          <a:p>
            <a:pPr indent="0" lvl="0" marL="0" rtl="0" algn="ctr">
              <a:lnSpc>
                <a:spcPct val="100000"/>
              </a:lnSpc>
              <a:spcBef>
                <a:spcPts val="0"/>
              </a:spcBef>
              <a:spcAft>
                <a:spcPts val="0"/>
              </a:spcAft>
              <a:buClr>
                <a:schemeClr val="dk2"/>
              </a:buClr>
              <a:buSzPts val="3600"/>
              <a:buNone/>
            </a:pPr>
            <a:r>
              <a:t/>
            </a:r>
            <a:endParaRPr b="1" sz="3600"/>
          </a:p>
        </p:txBody>
      </p:sp>
      <p:pic>
        <p:nvPicPr>
          <p:cNvPr id="293" name="Google Shape;293;p25"/>
          <p:cNvPicPr preferRelativeResize="0"/>
          <p:nvPr/>
        </p:nvPicPr>
        <p:blipFill rotWithShape="1">
          <a:blip r:embed="rId3">
            <a:alphaModFix/>
          </a:blip>
          <a:srcRect b="1727" l="32293" r="32868" t="60387"/>
          <a:stretch/>
        </p:blipFill>
        <p:spPr>
          <a:xfrm>
            <a:off x="5893900" y="1092463"/>
            <a:ext cx="5175575" cy="5067274"/>
          </a:xfrm>
          <a:prstGeom prst="rect">
            <a:avLst/>
          </a:prstGeom>
          <a:noFill/>
          <a:ln>
            <a:noFill/>
          </a:ln>
        </p:spPr>
      </p:pic>
      <p:sp>
        <p:nvSpPr>
          <p:cNvPr id="294" name="Google Shape;294;p25"/>
          <p:cNvSpPr/>
          <p:nvPr/>
        </p:nvSpPr>
        <p:spPr>
          <a:xfrm>
            <a:off x="9935050" y="1788750"/>
            <a:ext cx="979800" cy="738900"/>
          </a:xfrm>
          <a:prstGeom prst="flowChartConnector">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6"/>
          <p:cNvSpPr txBox="1"/>
          <p:nvPr>
            <p:ph idx="1" type="body"/>
          </p:nvPr>
        </p:nvSpPr>
        <p:spPr>
          <a:xfrm>
            <a:off x="919418" y="492369"/>
            <a:ext cx="8640000" cy="432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None/>
            </a:pPr>
            <a:r>
              <a:rPr b="1" lang="hu-HU" sz="3200"/>
              <a:t>Tápanyagtartalom adatok - Zsírok</a:t>
            </a:r>
            <a:endParaRPr/>
          </a:p>
          <a:p>
            <a:pPr indent="0" lvl="0" marL="0" rtl="1" algn="ctr">
              <a:lnSpc>
                <a:spcPct val="100000"/>
              </a:lnSpc>
              <a:spcBef>
                <a:spcPts val="0"/>
              </a:spcBef>
              <a:spcAft>
                <a:spcPts val="0"/>
              </a:spcAft>
              <a:buClr>
                <a:schemeClr val="dk2"/>
              </a:buClr>
              <a:buSzPts val="4000"/>
              <a:buNone/>
            </a:pPr>
            <a:r>
              <a:t/>
            </a:r>
            <a:endParaRPr b="1" sz="4000">
              <a:latin typeface="Calibri"/>
              <a:ea typeface="Calibri"/>
              <a:cs typeface="Calibri"/>
              <a:sym typeface="Calibri"/>
            </a:endParaRPr>
          </a:p>
          <a:p>
            <a:pPr indent="0" lvl="0" marL="0" rtl="0" algn="ctr">
              <a:lnSpc>
                <a:spcPct val="100000"/>
              </a:lnSpc>
              <a:spcBef>
                <a:spcPts val="0"/>
              </a:spcBef>
              <a:spcAft>
                <a:spcPts val="0"/>
              </a:spcAft>
              <a:buClr>
                <a:schemeClr val="dk2"/>
              </a:buClr>
              <a:buSzPts val="3600"/>
              <a:buNone/>
            </a:pPr>
            <a:r>
              <a:t/>
            </a:r>
            <a:endParaRPr b="1" sz="3600"/>
          </a:p>
        </p:txBody>
      </p:sp>
      <p:pic>
        <p:nvPicPr>
          <p:cNvPr id="300" name="Google Shape;300;p26"/>
          <p:cNvPicPr preferRelativeResize="0"/>
          <p:nvPr/>
        </p:nvPicPr>
        <p:blipFill rotWithShape="1">
          <a:blip r:embed="rId3">
            <a:alphaModFix/>
          </a:blip>
          <a:srcRect b="1727" l="32293" r="32868" t="60387"/>
          <a:stretch/>
        </p:blipFill>
        <p:spPr>
          <a:xfrm>
            <a:off x="4707925" y="1298688"/>
            <a:ext cx="5175575" cy="5067274"/>
          </a:xfrm>
          <a:prstGeom prst="rect">
            <a:avLst/>
          </a:prstGeom>
          <a:noFill/>
          <a:ln>
            <a:noFill/>
          </a:ln>
        </p:spPr>
      </p:pic>
      <p:sp>
        <p:nvSpPr>
          <p:cNvPr id="301" name="Google Shape;301;p26"/>
          <p:cNvSpPr/>
          <p:nvPr/>
        </p:nvSpPr>
        <p:spPr>
          <a:xfrm>
            <a:off x="4445550" y="2149700"/>
            <a:ext cx="5700300" cy="1684500"/>
          </a:xfrm>
          <a:prstGeom prst="ellipse">
            <a:avLst/>
          </a:prstGeom>
          <a:noFill/>
          <a:ln cap="flat" cmpd="sng" w="38100">
            <a:solidFill>
              <a:srgbClr val="034EA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6"/>
          <p:cNvSpPr txBox="1"/>
          <p:nvPr/>
        </p:nvSpPr>
        <p:spPr>
          <a:xfrm>
            <a:off x="612975" y="2034475"/>
            <a:ext cx="3529800" cy="3255600"/>
          </a:xfrm>
          <a:prstGeom prst="rect">
            <a:avLst/>
          </a:prstGeom>
          <a:noFill/>
          <a:ln>
            <a:noFill/>
          </a:ln>
        </p:spPr>
        <p:txBody>
          <a:bodyPr anchorCtr="0" anchor="t" bIns="91425" lIns="91425" spcFirstLastPara="1" rIns="91425" wrap="square" tIns="91425">
            <a:spAutoFit/>
          </a:bodyPr>
          <a:lstStyle/>
          <a:p>
            <a:pPr indent="0" lvl="0" marL="457200" marR="0" rtl="0" algn="l">
              <a:lnSpc>
                <a:spcPct val="113000"/>
              </a:lnSpc>
              <a:spcBef>
                <a:spcPts val="560"/>
              </a:spcBef>
              <a:spcAft>
                <a:spcPts val="0"/>
              </a:spcAft>
              <a:buClr>
                <a:srgbClr val="000000"/>
              </a:buClr>
              <a:buSzPts val="3000"/>
              <a:buFont typeface="Arial"/>
              <a:buNone/>
            </a:pPr>
            <a:r>
              <a:rPr b="0" i="0" lang="hu-HU" sz="3000" u="none" cap="none" strike="noStrike">
                <a:solidFill>
                  <a:schemeClr val="dk1"/>
                </a:solidFill>
                <a:latin typeface="Calibri"/>
                <a:ea typeface="Calibri"/>
                <a:cs typeface="Calibri"/>
                <a:sym typeface="Calibri"/>
              </a:rPr>
              <a:t>A gyártóknak részletezniük kell a koleszterin, a telített zsírsavak és a transzzsírsavak szintjét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7"/>
          <p:cNvSpPr txBox="1"/>
          <p:nvPr>
            <p:ph idx="1" type="body"/>
          </p:nvPr>
        </p:nvSpPr>
        <p:spPr>
          <a:xfrm>
            <a:off x="1650368" y="546119"/>
            <a:ext cx="8640000" cy="432000"/>
          </a:xfrm>
          <a:prstGeom prst="rect">
            <a:avLst/>
          </a:prstGeom>
          <a:noFill/>
          <a:ln>
            <a:noFill/>
          </a:ln>
        </p:spPr>
        <p:txBody>
          <a:bodyPr anchorCtr="0" anchor="t" bIns="45700" lIns="91425" spcFirstLastPara="1" rIns="91425" wrap="square" tIns="45700">
            <a:noAutofit/>
          </a:bodyPr>
          <a:lstStyle/>
          <a:p>
            <a:pPr indent="0" lvl="0" marL="0" rtl="1" algn="ctr">
              <a:lnSpc>
                <a:spcPct val="100000"/>
              </a:lnSpc>
              <a:spcBef>
                <a:spcPts val="0"/>
              </a:spcBef>
              <a:spcAft>
                <a:spcPts val="0"/>
              </a:spcAft>
              <a:buClr>
                <a:schemeClr val="dk2"/>
              </a:buClr>
              <a:buSzPts val="3200"/>
              <a:buNone/>
            </a:pPr>
            <a:r>
              <a:rPr b="1" lang="hu-HU" sz="3600"/>
              <a:t>Zsírok</a:t>
            </a:r>
            <a:endParaRPr/>
          </a:p>
          <a:p>
            <a:pPr indent="0" lvl="0" marL="0" rtl="1" algn="ctr">
              <a:lnSpc>
                <a:spcPct val="100000"/>
              </a:lnSpc>
              <a:spcBef>
                <a:spcPts val="0"/>
              </a:spcBef>
              <a:spcAft>
                <a:spcPts val="0"/>
              </a:spcAft>
              <a:buClr>
                <a:schemeClr val="dk2"/>
              </a:buClr>
              <a:buSzPts val="4000"/>
              <a:buNone/>
            </a:pPr>
            <a:r>
              <a:t/>
            </a:r>
            <a:endParaRPr b="1" sz="3600">
              <a:latin typeface="Calibri"/>
              <a:ea typeface="Calibri"/>
              <a:cs typeface="Calibri"/>
              <a:sym typeface="Calibri"/>
            </a:endParaRPr>
          </a:p>
          <a:p>
            <a:pPr indent="0" lvl="0" marL="0" rtl="0" algn="ctr">
              <a:lnSpc>
                <a:spcPct val="100000"/>
              </a:lnSpc>
              <a:spcBef>
                <a:spcPts val="0"/>
              </a:spcBef>
              <a:spcAft>
                <a:spcPts val="0"/>
              </a:spcAft>
              <a:buClr>
                <a:schemeClr val="dk2"/>
              </a:buClr>
              <a:buSzPts val="3600"/>
              <a:buNone/>
            </a:pPr>
            <a:r>
              <a:t/>
            </a:r>
            <a:endParaRPr b="1" sz="3600"/>
          </a:p>
        </p:txBody>
      </p:sp>
      <p:grpSp>
        <p:nvGrpSpPr>
          <p:cNvPr id="308" name="Google Shape;308;p27"/>
          <p:cNvGrpSpPr/>
          <p:nvPr/>
        </p:nvGrpSpPr>
        <p:grpSpPr>
          <a:xfrm>
            <a:off x="2203775" y="1703694"/>
            <a:ext cx="7112760" cy="4349204"/>
            <a:chOff x="1959" y="521119"/>
            <a:chExt cx="8124226" cy="4412300"/>
          </a:xfrm>
        </p:grpSpPr>
        <p:sp>
          <p:nvSpPr>
            <p:cNvPr id="309" name="Google Shape;309;p27"/>
            <p:cNvSpPr/>
            <p:nvPr/>
          </p:nvSpPr>
          <p:spPr>
            <a:xfrm>
              <a:off x="4064000" y="2323347"/>
              <a:ext cx="2223900" cy="771900"/>
            </a:xfrm>
            <a:custGeom>
              <a:rect b="b" l="l" r="r" t="t"/>
              <a:pathLst>
                <a:path extrusionOk="0" h="120000" w="120000">
                  <a:moveTo>
                    <a:pt x="0" y="0"/>
                  </a:moveTo>
                  <a:lnTo>
                    <a:pt x="0" y="60000"/>
                  </a:lnTo>
                  <a:lnTo>
                    <a:pt x="120000" y="60000"/>
                  </a:lnTo>
                  <a:lnTo>
                    <a:pt x="120000" y="120000"/>
                  </a:lnTo>
                </a:path>
              </a:pathLst>
            </a:custGeom>
            <a:noFill/>
            <a:ln cap="flat" cmpd="sng" w="25400">
              <a:solidFill>
                <a:srgbClr val="003D80"/>
              </a:solidFill>
              <a:prstDash val="solid"/>
              <a:round/>
              <a:headEnd len="sm" w="sm" type="none"/>
              <a:tailEnd len="sm" w="sm" type="none"/>
            </a:ln>
          </p:spPr>
        </p:sp>
        <p:sp>
          <p:nvSpPr>
            <p:cNvPr id="310" name="Google Shape;310;p27"/>
            <p:cNvSpPr/>
            <p:nvPr/>
          </p:nvSpPr>
          <p:spPr>
            <a:xfrm>
              <a:off x="1839986" y="2323347"/>
              <a:ext cx="2223900" cy="771900"/>
            </a:xfrm>
            <a:custGeom>
              <a:rect b="b" l="l" r="r" t="t"/>
              <a:pathLst>
                <a:path extrusionOk="0" h="120000" w="120000">
                  <a:moveTo>
                    <a:pt x="120000" y="0"/>
                  </a:moveTo>
                  <a:lnTo>
                    <a:pt x="120000" y="60000"/>
                  </a:lnTo>
                  <a:lnTo>
                    <a:pt x="0" y="60000"/>
                  </a:lnTo>
                  <a:lnTo>
                    <a:pt x="0" y="120000"/>
                  </a:lnTo>
                </a:path>
              </a:pathLst>
            </a:custGeom>
            <a:noFill/>
            <a:ln cap="flat" cmpd="sng" w="25400">
              <a:solidFill>
                <a:srgbClr val="003D80"/>
              </a:solidFill>
              <a:prstDash val="solid"/>
              <a:round/>
              <a:headEnd len="sm" w="sm" type="none"/>
              <a:tailEnd len="sm" w="sm" type="none"/>
            </a:ln>
          </p:spPr>
        </p:sp>
        <p:sp>
          <p:nvSpPr>
            <p:cNvPr id="311" name="Google Shape;311;p27"/>
            <p:cNvSpPr/>
            <p:nvPr/>
          </p:nvSpPr>
          <p:spPr>
            <a:xfrm>
              <a:off x="2294490" y="521119"/>
              <a:ext cx="3676200" cy="1838100"/>
            </a:xfrm>
            <a:prstGeom prst="rect">
              <a:avLst/>
            </a:prstGeom>
            <a:gradFill>
              <a:gsLst>
                <a:gs pos="0">
                  <a:schemeClr val="lt1"/>
                </a:gs>
                <a:gs pos="35000">
                  <a:schemeClr val="lt1"/>
                </a:gs>
                <a:gs pos="100000">
                  <a:schemeClr val="lt1"/>
                </a:gs>
              </a:gsLst>
              <a:lin ang="16200038" scaled="0"/>
            </a:gradFill>
            <a:ln cap="flat" cmpd="sng" w="38100">
              <a:solidFill>
                <a:srgbClr val="012751"/>
              </a:solidFill>
              <a:prstDash val="solid"/>
              <a:round/>
              <a:headEnd len="sm" w="sm" type="none"/>
              <a:tailEnd len="sm" w="sm" type="none"/>
            </a:ln>
            <a:effectLst>
              <a:outerShdw blurRad="40000" rotWithShape="0" dir="5400000" dist="20000">
                <a:srgbClr val="000000">
                  <a:alpha val="3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7"/>
            <p:cNvSpPr txBox="1"/>
            <p:nvPr/>
          </p:nvSpPr>
          <p:spPr>
            <a:xfrm>
              <a:off x="2748538" y="795901"/>
              <a:ext cx="2768100" cy="1304400"/>
            </a:xfrm>
            <a:prstGeom prst="rect">
              <a:avLst/>
            </a:prstGeom>
            <a:noFill/>
            <a:ln>
              <a:noFill/>
            </a:ln>
          </p:spPr>
          <p:txBody>
            <a:bodyPr anchorCtr="0" anchor="ctr" bIns="41275" lIns="41275" spcFirstLastPara="1" rIns="41275" wrap="square" tIns="41275">
              <a:noAutofit/>
            </a:bodyPr>
            <a:lstStyle/>
            <a:p>
              <a:pPr indent="0" lvl="0" marL="0" marR="0" rtl="1" algn="ctr">
                <a:lnSpc>
                  <a:spcPct val="90000"/>
                </a:lnSpc>
                <a:spcBef>
                  <a:spcPts val="0"/>
                </a:spcBef>
                <a:spcAft>
                  <a:spcPts val="0"/>
                </a:spcAft>
                <a:buClr>
                  <a:schemeClr val="dk1"/>
                </a:buClr>
                <a:buSzPts val="6500"/>
                <a:buFont typeface="Calibri"/>
                <a:buNone/>
              </a:pPr>
              <a:r>
                <a:rPr b="0" i="0" lang="hu-HU" sz="3000" u="none" cap="none" strike="noStrike">
                  <a:solidFill>
                    <a:schemeClr val="dk1"/>
                  </a:solidFill>
                  <a:latin typeface="Calibri"/>
                  <a:ea typeface="Calibri"/>
                  <a:cs typeface="Calibri"/>
                  <a:sym typeface="Calibri"/>
                </a:rPr>
                <a:t>Zsír</a:t>
              </a:r>
              <a:endParaRPr b="0" i="0" sz="1400" u="none" cap="none" strike="noStrike">
                <a:solidFill>
                  <a:srgbClr val="000000"/>
                </a:solidFill>
                <a:latin typeface="Arial"/>
                <a:ea typeface="Arial"/>
                <a:cs typeface="Arial"/>
                <a:sym typeface="Arial"/>
              </a:endParaRPr>
            </a:p>
          </p:txBody>
        </p:sp>
        <p:sp>
          <p:nvSpPr>
            <p:cNvPr id="313" name="Google Shape;313;p27"/>
            <p:cNvSpPr/>
            <p:nvPr/>
          </p:nvSpPr>
          <p:spPr>
            <a:xfrm>
              <a:off x="1959" y="3095319"/>
              <a:ext cx="3676200" cy="1838100"/>
            </a:xfrm>
            <a:prstGeom prst="rect">
              <a:avLst/>
            </a:prstGeom>
            <a:gradFill>
              <a:gsLst>
                <a:gs pos="0">
                  <a:schemeClr val="lt1"/>
                </a:gs>
                <a:gs pos="35000">
                  <a:schemeClr val="lt1"/>
                </a:gs>
                <a:gs pos="100000">
                  <a:schemeClr val="lt1"/>
                </a:gs>
              </a:gsLst>
              <a:lin ang="16200038" scaled="0"/>
            </a:gradFill>
            <a:ln cap="flat" cmpd="sng" w="38100">
              <a:solidFill>
                <a:srgbClr val="012751"/>
              </a:solidFill>
              <a:prstDash val="solid"/>
              <a:round/>
              <a:headEnd len="sm" w="sm" type="none"/>
              <a:tailEnd len="sm" w="sm" type="none"/>
            </a:ln>
            <a:effectLst>
              <a:outerShdw blurRad="40000" rotWithShape="0" dir="5400000" dist="20000">
                <a:srgbClr val="000000">
                  <a:alpha val="3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7"/>
            <p:cNvSpPr txBox="1"/>
            <p:nvPr/>
          </p:nvSpPr>
          <p:spPr>
            <a:xfrm>
              <a:off x="1959" y="3095319"/>
              <a:ext cx="3676200" cy="1838100"/>
            </a:xfrm>
            <a:prstGeom prst="rect">
              <a:avLst/>
            </a:prstGeom>
            <a:noFill/>
            <a:ln>
              <a:noFill/>
            </a:ln>
          </p:spPr>
          <p:txBody>
            <a:bodyPr anchorCtr="0" anchor="ctr" bIns="41275" lIns="41275" spcFirstLastPara="1" rIns="41275" wrap="square" tIns="41275">
              <a:noAutofit/>
            </a:bodyPr>
            <a:lstStyle/>
            <a:p>
              <a:pPr indent="0" lvl="0" marL="0" marR="0" rtl="1" algn="ctr">
                <a:lnSpc>
                  <a:spcPct val="90000"/>
                </a:lnSpc>
                <a:spcBef>
                  <a:spcPts val="0"/>
                </a:spcBef>
                <a:spcAft>
                  <a:spcPts val="0"/>
                </a:spcAft>
                <a:buClr>
                  <a:schemeClr val="dk1"/>
                </a:buClr>
                <a:buSzPts val="6500"/>
                <a:buFont typeface="Calibri"/>
                <a:buNone/>
              </a:pPr>
              <a:r>
                <a:rPr b="0" i="0" lang="hu-HU" sz="3000" u="none" cap="none" strike="noStrike">
                  <a:solidFill>
                    <a:schemeClr val="dk1"/>
                  </a:solidFill>
                  <a:latin typeface="Calibri"/>
                  <a:ea typeface="Calibri"/>
                  <a:cs typeface="Calibri"/>
                  <a:sym typeface="Calibri"/>
                </a:rPr>
                <a:t>Telítetlen zsír</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6500"/>
                <a:buFont typeface="Calibri"/>
                <a:buNone/>
              </a:pPr>
              <a:r>
                <a:rPr b="0" i="0" lang="hu-HU" sz="2600" u="none" cap="none" strike="noStrike">
                  <a:solidFill>
                    <a:schemeClr val="dk1"/>
                  </a:solidFill>
                  <a:latin typeface="Calibri"/>
                  <a:ea typeface="Calibri"/>
                  <a:cs typeface="Calibri"/>
                  <a:sym typeface="Calibri"/>
                </a:rPr>
                <a:t>(növényi alapú</a:t>
              </a:r>
              <a:r>
                <a:rPr b="0" i="0" lang="hu-HU" sz="30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315" name="Google Shape;315;p27"/>
            <p:cNvSpPr/>
            <p:nvPr/>
          </p:nvSpPr>
          <p:spPr>
            <a:xfrm>
              <a:off x="4449985" y="3095319"/>
              <a:ext cx="3676200" cy="1838100"/>
            </a:xfrm>
            <a:prstGeom prst="rect">
              <a:avLst/>
            </a:prstGeom>
            <a:gradFill>
              <a:gsLst>
                <a:gs pos="0">
                  <a:schemeClr val="lt1"/>
                </a:gs>
                <a:gs pos="35000">
                  <a:schemeClr val="lt1"/>
                </a:gs>
                <a:gs pos="100000">
                  <a:schemeClr val="lt1"/>
                </a:gs>
              </a:gsLst>
              <a:lin ang="16200038" scaled="0"/>
            </a:gradFill>
            <a:ln cap="flat" cmpd="sng" w="38100">
              <a:solidFill>
                <a:srgbClr val="012751"/>
              </a:solidFill>
              <a:prstDash val="solid"/>
              <a:round/>
              <a:headEnd len="sm" w="sm" type="none"/>
              <a:tailEnd len="sm" w="sm" type="none"/>
            </a:ln>
            <a:effectLst>
              <a:outerShdw blurRad="40000" rotWithShape="0" dir="5400000" dist="20000">
                <a:srgbClr val="000000">
                  <a:alpha val="3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7"/>
            <p:cNvSpPr txBox="1"/>
            <p:nvPr/>
          </p:nvSpPr>
          <p:spPr>
            <a:xfrm>
              <a:off x="4449985" y="3095319"/>
              <a:ext cx="3676200" cy="1838100"/>
            </a:xfrm>
            <a:prstGeom prst="rect">
              <a:avLst/>
            </a:prstGeom>
            <a:noFill/>
            <a:ln>
              <a:noFill/>
            </a:ln>
          </p:spPr>
          <p:txBody>
            <a:bodyPr anchorCtr="0" anchor="ctr" bIns="41275" lIns="41275" spcFirstLastPara="1" rIns="41275" wrap="square" tIns="41275">
              <a:noAutofit/>
            </a:bodyPr>
            <a:lstStyle/>
            <a:p>
              <a:pPr indent="0" lvl="0" marL="0" marR="0" rtl="1" algn="ctr">
                <a:lnSpc>
                  <a:spcPct val="90000"/>
                </a:lnSpc>
                <a:spcBef>
                  <a:spcPts val="0"/>
                </a:spcBef>
                <a:spcAft>
                  <a:spcPts val="0"/>
                </a:spcAft>
                <a:buClr>
                  <a:schemeClr val="dk1"/>
                </a:buClr>
                <a:buSzPts val="6500"/>
                <a:buFont typeface="Calibri"/>
                <a:buNone/>
              </a:pPr>
              <a:r>
                <a:rPr b="0" i="0" lang="hu-HU" sz="3000" u="none" cap="none" strike="noStrike">
                  <a:solidFill>
                    <a:schemeClr val="dk1"/>
                  </a:solidFill>
                  <a:latin typeface="Calibri"/>
                  <a:ea typeface="Calibri"/>
                  <a:cs typeface="Calibri"/>
                  <a:sym typeface="Calibri"/>
                </a:rPr>
                <a:t>Telített zsír</a:t>
              </a:r>
              <a:endParaRPr b="0" i="0" sz="1400" u="none" cap="none" strike="noStrike">
                <a:solidFill>
                  <a:srgbClr val="000000"/>
                </a:solidFill>
                <a:latin typeface="Arial"/>
                <a:ea typeface="Arial"/>
                <a:cs typeface="Arial"/>
                <a:sym typeface="Arial"/>
              </a:endParaRPr>
            </a:p>
            <a:p>
              <a:pPr indent="0" lvl="0" marL="0" marR="0" rtl="1" algn="ctr">
                <a:lnSpc>
                  <a:spcPct val="90000"/>
                </a:lnSpc>
                <a:spcBef>
                  <a:spcPts val="0"/>
                </a:spcBef>
                <a:spcAft>
                  <a:spcPts val="0"/>
                </a:spcAft>
                <a:buClr>
                  <a:schemeClr val="dk1"/>
                </a:buClr>
                <a:buSzPts val="6500"/>
                <a:buFont typeface="Calibri"/>
                <a:buNone/>
              </a:pPr>
              <a:r>
                <a:rPr b="0" i="0" lang="hu-HU" sz="2600" u="none" cap="none" strike="noStrike">
                  <a:solidFill>
                    <a:schemeClr val="dk1"/>
                  </a:solidFill>
                  <a:latin typeface="Calibri"/>
                  <a:ea typeface="Calibri"/>
                  <a:cs typeface="Calibri"/>
                  <a:sym typeface="Calibri"/>
                </a:rPr>
                <a:t>(állati forrásból)</a:t>
              </a:r>
              <a:endParaRPr b="0" i="0" sz="1400" u="none" cap="none" strike="noStrike">
                <a:solidFill>
                  <a:srgbClr val="000000"/>
                </a:solidFill>
                <a:latin typeface="Arial"/>
                <a:ea typeface="Arial"/>
                <a:cs typeface="Arial"/>
                <a:sym typeface="Arial"/>
              </a:endParaRPr>
            </a:p>
          </p:txBody>
        </p:sp>
      </p:grpSp>
      <p:pic>
        <p:nvPicPr>
          <p:cNvPr descr="קלאפר עם מילוי מלא" id="317" name="Google Shape;317;p27">
            <a:hlinkClick r:id="rId3"/>
          </p:cNvPr>
          <p:cNvPicPr preferRelativeResize="0"/>
          <p:nvPr/>
        </p:nvPicPr>
        <p:blipFill rotWithShape="1">
          <a:blip r:embed="rId4">
            <a:alphaModFix/>
          </a:blip>
          <a:srcRect b="0" l="0" r="0" t="0"/>
          <a:stretch/>
        </p:blipFill>
        <p:spPr>
          <a:xfrm>
            <a:off x="1101558" y="632600"/>
            <a:ext cx="914400" cy="914400"/>
          </a:xfrm>
          <a:prstGeom prst="rect">
            <a:avLst/>
          </a:prstGeom>
          <a:noFill/>
          <a:ln>
            <a:noFill/>
          </a:ln>
        </p:spPr>
      </p:pic>
      <p:pic>
        <p:nvPicPr>
          <p:cNvPr id="318" name="Google Shape;318;p27"/>
          <p:cNvPicPr preferRelativeResize="0"/>
          <p:nvPr/>
        </p:nvPicPr>
        <p:blipFill rotWithShape="1">
          <a:blip r:embed="rId5">
            <a:alphaModFix/>
          </a:blip>
          <a:srcRect b="0" l="0" r="0" t="0"/>
          <a:stretch/>
        </p:blipFill>
        <p:spPr>
          <a:xfrm>
            <a:off x="10145950" y="4040215"/>
            <a:ext cx="821425" cy="616075"/>
          </a:xfrm>
          <a:prstGeom prst="rect">
            <a:avLst/>
          </a:prstGeom>
          <a:noFill/>
          <a:ln>
            <a:noFill/>
          </a:ln>
        </p:spPr>
      </p:pic>
      <p:pic>
        <p:nvPicPr>
          <p:cNvPr id="319" name="Google Shape;319;p27"/>
          <p:cNvPicPr preferRelativeResize="0"/>
          <p:nvPr/>
        </p:nvPicPr>
        <p:blipFill rotWithShape="1">
          <a:blip r:embed="rId6">
            <a:alphaModFix/>
          </a:blip>
          <a:srcRect b="0" l="0" r="0" t="0"/>
          <a:stretch/>
        </p:blipFill>
        <p:spPr>
          <a:xfrm>
            <a:off x="10091888" y="5730427"/>
            <a:ext cx="1095150" cy="548975"/>
          </a:xfrm>
          <a:prstGeom prst="rect">
            <a:avLst/>
          </a:prstGeom>
          <a:noFill/>
          <a:ln>
            <a:noFill/>
          </a:ln>
        </p:spPr>
      </p:pic>
      <p:pic>
        <p:nvPicPr>
          <p:cNvPr id="320" name="Google Shape;320;p27"/>
          <p:cNvPicPr preferRelativeResize="0"/>
          <p:nvPr/>
        </p:nvPicPr>
        <p:blipFill rotWithShape="1">
          <a:blip r:embed="rId7">
            <a:alphaModFix/>
          </a:blip>
          <a:srcRect b="0" l="0" r="0" t="0"/>
          <a:stretch/>
        </p:blipFill>
        <p:spPr>
          <a:xfrm>
            <a:off x="1028920" y="4801913"/>
            <a:ext cx="987025" cy="605294"/>
          </a:xfrm>
          <a:prstGeom prst="rect">
            <a:avLst/>
          </a:prstGeom>
          <a:noFill/>
          <a:ln>
            <a:noFill/>
          </a:ln>
        </p:spPr>
      </p:pic>
      <p:pic>
        <p:nvPicPr>
          <p:cNvPr id="321" name="Google Shape;321;p27"/>
          <p:cNvPicPr preferRelativeResize="0"/>
          <p:nvPr/>
        </p:nvPicPr>
        <p:blipFill rotWithShape="1">
          <a:blip r:embed="rId8">
            <a:alphaModFix/>
          </a:blip>
          <a:srcRect b="0" l="0" r="0" t="0"/>
          <a:stretch/>
        </p:blipFill>
        <p:spPr>
          <a:xfrm>
            <a:off x="1065225" y="4147725"/>
            <a:ext cx="914400" cy="594368"/>
          </a:xfrm>
          <a:prstGeom prst="rect">
            <a:avLst/>
          </a:prstGeom>
          <a:noFill/>
          <a:ln>
            <a:noFill/>
          </a:ln>
        </p:spPr>
      </p:pic>
      <p:pic>
        <p:nvPicPr>
          <p:cNvPr id="322" name="Google Shape;322;p27"/>
          <p:cNvPicPr preferRelativeResize="0"/>
          <p:nvPr/>
        </p:nvPicPr>
        <p:blipFill rotWithShape="1">
          <a:blip r:embed="rId9">
            <a:alphaModFix/>
          </a:blip>
          <a:srcRect b="0" l="0" r="0" t="0"/>
          <a:stretch/>
        </p:blipFill>
        <p:spPr>
          <a:xfrm>
            <a:off x="10228738" y="4878500"/>
            <a:ext cx="629725" cy="629725"/>
          </a:xfrm>
          <a:prstGeom prst="rect">
            <a:avLst/>
          </a:prstGeom>
          <a:noFill/>
          <a:ln>
            <a:noFill/>
          </a:ln>
        </p:spPr>
      </p:pic>
      <p:pic>
        <p:nvPicPr>
          <p:cNvPr id="323" name="Google Shape;323;p27"/>
          <p:cNvPicPr preferRelativeResize="0"/>
          <p:nvPr/>
        </p:nvPicPr>
        <p:blipFill rotWithShape="1">
          <a:blip r:embed="rId10">
            <a:alphaModFix/>
          </a:blip>
          <a:srcRect b="0" l="19150" r="19627" t="0"/>
          <a:stretch/>
        </p:blipFill>
        <p:spPr>
          <a:xfrm>
            <a:off x="1329675" y="5508225"/>
            <a:ext cx="385525" cy="771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8"/>
          <p:cNvSpPr txBox="1"/>
          <p:nvPr>
            <p:ph idx="1" type="body"/>
          </p:nvPr>
        </p:nvSpPr>
        <p:spPr>
          <a:xfrm>
            <a:off x="419275" y="1888825"/>
            <a:ext cx="7051500" cy="1276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600"/>
              </a:spcBef>
              <a:spcAft>
                <a:spcPts val="0"/>
              </a:spcAft>
              <a:buSzPts val="3000"/>
              <a:buNone/>
            </a:pPr>
            <a:r>
              <a:rPr b="1" lang="hu-HU" sz="3600"/>
              <a:t>Döntések meghozatala a tápanyagtartalom adatok alapján</a:t>
            </a:r>
            <a:endParaRPr/>
          </a:p>
          <a:p>
            <a:pPr indent="0" lvl="0" marL="0" rtl="0" algn="l">
              <a:lnSpc>
                <a:spcPct val="100000"/>
              </a:lnSpc>
              <a:spcBef>
                <a:spcPts val="600"/>
              </a:spcBef>
              <a:spcAft>
                <a:spcPts val="0"/>
              </a:spcAft>
              <a:buSzPts val="3000"/>
              <a:buNone/>
            </a:pPr>
            <a:r>
              <a:t/>
            </a:r>
            <a:endParaRPr b="1" sz="3600"/>
          </a:p>
        </p:txBody>
      </p:sp>
      <p:pic>
        <p:nvPicPr>
          <p:cNvPr id="330" name="Google Shape;330;p28"/>
          <p:cNvPicPr preferRelativeResize="0"/>
          <p:nvPr/>
        </p:nvPicPr>
        <p:blipFill rotWithShape="1">
          <a:blip r:embed="rId3">
            <a:alphaModFix/>
          </a:blip>
          <a:srcRect b="0" l="3574" r="3574" t="0"/>
          <a:stretch/>
        </p:blipFill>
        <p:spPr>
          <a:xfrm>
            <a:off x="7470775" y="152400"/>
            <a:ext cx="3941511" cy="6553199"/>
          </a:xfrm>
          <a:prstGeom prst="rect">
            <a:avLst/>
          </a:prstGeom>
          <a:noFill/>
          <a:ln>
            <a:noFill/>
          </a:ln>
        </p:spPr>
      </p:pic>
      <p:sp>
        <p:nvSpPr>
          <p:cNvPr id="331" name="Google Shape;331;p28"/>
          <p:cNvSpPr txBox="1"/>
          <p:nvPr/>
        </p:nvSpPr>
        <p:spPr>
          <a:xfrm>
            <a:off x="3644250" y="5846375"/>
            <a:ext cx="3626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hu-HU" sz="1200" u="none" cap="none" strike="noStrike">
                <a:solidFill>
                  <a:srgbClr val="000000"/>
                </a:solidFill>
                <a:latin typeface="Calibri"/>
                <a:ea typeface="Calibri"/>
                <a:cs typeface="Calibri"/>
                <a:sym typeface="Calibri"/>
              </a:rPr>
              <a:t>A kép forrása </a:t>
            </a:r>
            <a:r>
              <a:rPr b="0" i="0" lang="hu-HU" sz="1200" u="sng" cap="none" strike="noStrike">
                <a:solidFill>
                  <a:schemeClr val="hlink"/>
                </a:solidFill>
                <a:latin typeface="Calibri"/>
                <a:ea typeface="Calibri"/>
                <a:cs typeface="Calibri"/>
                <a:sym typeface="Calibri"/>
                <a:hlinkClick r:id="rId4"/>
              </a:rPr>
              <a:t>https://www.eufic.org/en/healthy-living/article/understanding-nutrition-information-infographic</a:t>
            </a:r>
            <a:r>
              <a:rPr b="0" i="0" lang="hu-HU" sz="12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9"/>
          <p:cNvSpPr txBox="1"/>
          <p:nvPr>
            <p:ph idx="1" type="body"/>
          </p:nvPr>
        </p:nvSpPr>
        <p:spPr>
          <a:xfrm>
            <a:off x="213968" y="152769"/>
            <a:ext cx="8640000" cy="43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b="1" lang="hu-HU" sz="3600"/>
              <a:t>Mi van a csomagoláson?</a:t>
            </a:r>
            <a:endParaRPr/>
          </a:p>
        </p:txBody>
      </p:sp>
      <p:pic>
        <p:nvPicPr>
          <p:cNvPr id="337" name="Google Shape;337;p29"/>
          <p:cNvPicPr preferRelativeResize="0"/>
          <p:nvPr/>
        </p:nvPicPr>
        <p:blipFill rotWithShape="1">
          <a:blip r:embed="rId3">
            <a:alphaModFix/>
          </a:blip>
          <a:srcRect b="0" l="0" r="0" t="0"/>
          <a:stretch/>
        </p:blipFill>
        <p:spPr>
          <a:xfrm>
            <a:off x="7667350" y="152763"/>
            <a:ext cx="4422628" cy="6316273"/>
          </a:xfrm>
          <a:prstGeom prst="rect">
            <a:avLst/>
          </a:prstGeom>
          <a:noFill/>
          <a:ln>
            <a:noFill/>
          </a:ln>
        </p:spPr>
      </p:pic>
      <p:sp>
        <p:nvSpPr>
          <p:cNvPr id="338" name="Google Shape;338;p29"/>
          <p:cNvSpPr txBox="1"/>
          <p:nvPr/>
        </p:nvSpPr>
        <p:spPr>
          <a:xfrm>
            <a:off x="326975" y="927450"/>
            <a:ext cx="7165800" cy="49782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50000"/>
              </a:lnSpc>
              <a:spcBef>
                <a:spcPts val="0"/>
              </a:spcBef>
              <a:spcAft>
                <a:spcPts val="0"/>
              </a:spcAft>
              <a:buClr>
                <a:srgbClr val="000000"/>
              </a:buClr>
              <a:buSzPts val="2000"/>
              <a:buFont typeface="Calibri"/>
              <a:buChar char="●"/>
            </a:pPr>
            <a:r>
              <a:rPr b="0" i="0" lang="hu-HU" sz="2000" u="none" cap="none" strike="noStrike">
                <a:solidFill>
                  <a:srgbClr val="202124"/>
                </a:solidFill>
                <a:highlight>
                  <a:schemeClr val="lt1"/>
                </a:highlight>
                <a:latin typeface="Calibri"/>
                <a:ea typeface="Calibri"/>
                <a:cs typeface="Calibri"/>
                <a:sym typeface="Calibri"/>
              </a:rPr>
              <a:t>A gyártó, a forgalmazó és a terméket csomagoló vállalat adatai, valamint importált termékek esetében az importőr és a gyártó ország adatai</a:t>
            </a:r>
            <a:endParaRPr b="0" i="0" sz="14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Calibri"/>
              <a:buChar char="●"/>
            </a:pPr>
            <a:r>
              <a:rPr b="0" i="0" lang="hu-HU" sz="2000" u="none" cap="none" strike="noStrike">
                <a:solidFill>
                  <a:srgbClr val="202124"/>
                </a:solidFill>
                <a:highlight>
                  <a:schemeClr val="lt1"/>
                </a:highlight>
                <a:latin typeface="Calibri"/>
                <a:ea typeface="Calibri"/>
                <a:cs typeface="Calibri"/>
                <a:sym typeface="Calibri"/>
              </a:rPr>
              <a:t>Súly vagy térfogat</a:t>
            </a:r>
            <a:endParaRPr b="0" i="0" sz="14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Calibri"/>
              <a:buChar char="●"/>
            </a:pPr>
            <a:r>
              <a:rPr b="0" i="0" lang="hu-HU" sz="2000" u="none" cap="none" strike="noStrike">
                <a:solidFill>
                  <a:srgbClr val="202124"/>
                </a:solidFill>
                <a:highlight>
                  <a:schemeClr val="lt1"/>
                </a:highlight>
                <a:latin typeface="Calibri"/>
                <a:ea typeface="Calibri"/>
                <a:cs typeface="Calibri"/>
                <a:sym typeface="Calibri"/>
              </a:rPr>
              <a:t>Az összetevők felsorolása </a:t>
            </a:r>
            <a:endParaRPr b="0" i="0" sz="14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Calibri"/>
              <a:buChar char="●"/>
            </a:pPr>
            <a:r>
              <a:rPr b="0" i="0" lang="hu-HU" sz="2000" u="none" cap="none" strike="noStrike">
                <a:solidFill>
                  <a:srgbClr val="202124"/>
                </a:solidFill>
                <a:highlight>
                  <a:schemeClr val="lt1"/>
                </a:highlight>
                <a:latin typeface="Calibri"/>
                <a:ea typeface="Calibri"/>
                <a:cs typeface="Calibri"/>
                <a:sym typeface="Calibri"/>
              </a:rPr>
              <a:t>Tápanyagtartalom adatok </a:t>
            </a:r>
            <a:endParaRPr b="0" i="0" sz="14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Calibri"/>
              <a:buChar char="●"/>
            </a:pPr>
            <a:r>
              <a:rPr b="0" i="0" lang="hu-HU" sz="2000" u="none" cap="none" strike="noStrike">
                <a:solidFill>
                  <a:srgbClr val="202124"/>
                </a:solidFill>
                <a:highlight>
                  <a:schemeClr val="lt1"/>
                </a:highlight>
                <a:latin typeface="Calibri"/>
                <a:ea typeface="Calibri"/>
                <a:cs typeface="Calibri"/>
                <a:sym typeface="Calibri"/>
              </a:rPr>
              <a:t>Gyártási dátum és lejárati idő</a:t>
            </a:r>
            <a:endParaRPr b="0" i="0" sz="1400" u="none" cap="none" strike="noStrike">
              <a:solidFill>
                <a:srgbClr val="000000"/>
              </a:solidFill>
              <a:latin typeface="Arial"/>
              <a:ea typeface="Arial"/>
              <a:cs typeface="Arial"/>
              <a:sym typeface="Arial"/>
            </a:endParaRPr>
          </a:p>
          <a:p>
            <a:pPr indent="-355600" lvl="0" marL="457200" marR="38100" rtl="0" algn="l">
              <a:lnSpc>
                <a:spcPct val="128571"/>
              </a:lnSpc>
              <a:spcBef>
                <a:spcPts val="0"/>
              </a:spcBef>
              <a:spcAft>
                <a:spcPts val="0"/>
              </a:spcAft>
              <a:buClr>
                <a:srgbClr val="000000"/>
              </a:buClr>
              <a:buSzPts val="2000"/>
              <a:buFont typeface="Calibri"/>
              <a:buChar char="●"/>
            </a:pPr>
            <a:r>
              <a:rPr b="0" i="0" lang="hu-HU" sz="2000" u="none" cap="none" strike="noStrike">
                <a:solidFill>
                  <a:srgbClr val="202124"/>
                </a:solidFill>
                <a:highlight>
                  <a:schemeClr val="lt1"/>
                </a:highlight>
                <a:latin typeface="Calibri"/>
                <a:ea typeface="Calibri"/>
                <a:cs typeface="Calibri"/>
                <a:sym typeface="Calibri"/>
              </a:rPr>
              <a:t>Szabályozási szabványok, mint például: bizonyos tápanyag-összetevők esetében „nélkül”/„csökkentett ...”, és az élelmiszerek „természetes” és „friss” megjelöléssel történő címkézésének feltételei.</a:t>
            </a:r>
            <a:endParaRPr b="0" i="0" sz="1400" u="none" cap="none" strike="noStrike">
              <a:solidFill>
                <a:srgbClr val="000000"/>
              </a:solidFill>
              <a:latin typeface="Arial"/>
              <a:ea typeface="Arial"/>
              <a:cs typeface="Arial"/>
              <a:sym typeface="Arial"/>
            </a:endParaRPr>
          </a:p>
        </p:txBody>
      </p:sp>
      <p:sp>
        <p:nvSpPr>
          <p:cNvPr id="339" name="Google Shape;339;p29"/>
          <p:cNvSpPr/>
          <p:nvPr/>
        </p:nvSpPr>
        <p:spPr>
          <a:xfrm>
            <a:off x="326975" y="4573200"/>
            <a:ext cx="6873900" cy="5499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9"/>
          <p:cNvSpPr txBox="1"/>
          <p:nvPr/>
        </p:nvSpPr>
        <p:spPr>
          <a:xfrm>
            <a:off x="8423325" y="6469025"/>
            <a:ext cx="2955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hu-HU" sz="1200" u="none" cap="none" strike="noStrike">
                <a:solidFill>
                  <a:srgbClr val="000000"/>
                </a:solidFill>
                <a:latin typeface="Calibri"/>
                <a:ea typeface="Calibri"/>
                <a:cs typeface="Calibri"/>
                <a:sym typeface="Calibri"/>
              </a:rPr>
              <a:t>Forrás: </a:t>
            </a:r>
            <a:r>
              <a:rPr b="0" i="0" lang="hu-HU" sz="1200" u="sng" cap="none" strike="noStrike">
                <a:solidFill>
                  <a:schemeClr val="hlink"/>
                </a:solidFill>
                <a:latin typeface="Calibri"/>
                <a:ea typeface="Calibri"/>
                <a:cs typeface="Calibri"/>
                <a:sym typeface="Calibri"/>
                <a:hlinkClick r:id="rId4"/>
              </a:rPr>
              <a:t>https://annualfoodagenda.com/</a:t>
            </a:r>
            <a:r>
              <a:rPr b="0" i="0" lang="hu-HU" sz="12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
          <p:cNvSpPr txBox="1"/>
          <p:nvPr>
            <p:ph idx="1" type="body"/>
          </p:nvPr>
        </p:nvSpPr>
        <p:spPr>
          <a:xfrm>
            <a:off x="527043" y="275594"/>
            <a:ext cx="8640000" cy="43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b="1" lang="hu-HU" sz="4000"/>
              <a:t>Tippeljünk (2)</a:t>
            </a:r>
            <a:endParaRPr/>
          </a:p>
        </p:txBody>
      </p:sp>
      <p:sp>
        <p:nvSpPr>
          <p:cNvPr id="124" name="Google Shape;124;p3"/>
          <p:cNvSpPr txBox="1"/>
          <p:nvPr/>
        </p:nvSpPr>
        <p:spPr>
          <a:xfrm>
            <a:off x="327525" y="1332575"/>
            <a:ext cx="4301400" cy="45870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50000"/>
              </a:lnSpc>
              <a:spcBef>
                <a:spcPts val="0"/>
              </a:spcBef>
              <a:spcAft>
                <a:spcPts val="0"/>
              </a:spcAft>
              <a:buClr>
                <a:srgbClr val="32281E"/>
              </a:buClr>
              <a:buSzPts val="2200"/>
              <a:buFont typeface="Arial"/>
              <a:buChar char="★"/>
            </a:pPr>
            <a:r>
              <a:rPr b="0" i="0" lang="hu-HU" sz="2200" u="none" cap="none" strike="noStrike">
                <a:solidFill>
                  <a:srgbClr val="32281E"/>
                </a:solidFill>
                <a:latin typeface="Arial"/>
                <a:ea typeface="Arial"/>
                <a:cs typeface="Arial"/>
                <a:sym typeface="Arial"/>
              </a:rPr>
              <a:t>Jódozott só</a:t>
            </a:r>
            <a:endParaRPr b="0" i="0" sz="1400" u="none" cap="none" strike="noStrike">
              <a:solidFill>
                <a:srgbClr val="000000"/>
              </a:solidFill>
              <a:latin typeface="Arial"/>
              <a:ea typeface="Arial"/>
              <a:cs typeface="Arial"/>
              <a:sym typeface="Arial"/>
            </a:endParaRPr>
          </a:p>
          <a:p>
            <a:pPr indent="-368300" lvl="0" marL="457200" marR="0" rtl="0" algn="l">
              <a:lnSpc>
                <a:spcPct val="150000"/>
              </a:lnSpc>
              <a:spcBef>
                <a:spcPts val="0"/>
              </a:spcBef>
              <a:spcAft>
                <a:spcPts val="0"/>
              </a:spcAft>
              <a:buClr>
                <a:srgbClr val="32281E"/>
              </a:buClr>
              <a:buSzPts val="2200"/>
              <a:buFont typeface="Arial"/>
              <a:buChar char="★"/>
            </a:pPr>
            <a:r>
              <a:rPr b="0" i="0" lang="hu-HU" sz="2200" u="none" cap="none" strike="noStrike">
                <a:solidFill>
                  <a:srgbClr val="32281E"/>
                </a:solidFill>
                <a:latin typeface="Arial"/>
                <a:ea typeface="Arial"/>
                <a:cs typeface="Arial"/>
                <a:sym typeface="Arial"/>
              </a:rPr>
              <a:t>Kukoricakeményítő </a:t>
            </a:r>
            <a:endParaRPr b="0" i="0" sz="1400" u="none" cap="none" strike="noStrike">
              <a:solidFill>
                <a:srgbClr val="000000"/>
              </a:solidFill>
              <a:latin typeface="Arial"/>
              <a:ea typeface="Arial"/>
              <a:cs typeface="Arial"/>
              <a:sym typeface="Arial"/>
            </a:endParaRPr>
          </a:p>
          <a:p>
            <a:pPr indent="-368300" lvl="0" marL="457200" marR="0" rtl="0" algn="l">
              <a:lnSpc>
                <a:spcPct val="150000"/>
              </a:lnSpc>
              <a:spcBef>
                <a:spcPts val="0"/>
              </a:spcBef>
              <a:spcAft>
                <a:spcPts val="0"/>
              </a:spcAft>
              <a:buClr>
                <a:srgbClr val="32281E"/>
              </a:buClr>
              <a:buSzPts val="2200"/>
              <a:buFont typeface="Arial"/>
              <a:buChar char="★"/>
            </a:pPr>
            <a:r>
              <a:rPr b="0" i="0" lang="hu-HU" sz="2200" u="none" cap="none" strike="noStrike">
                <a:solidFill>
                  <a:srgbClr val="32281E"/>
                </a:solidFill>
                <a:latin typeface="Arial"/>
                <a:ea typeface="Arial"/>
                <a:cs typeface="Arial"/>
                <a:sym typeface="Arial"/>
              </a:rPr>
              <a:t>Pálmazsír</a:t>
            </a:r>
            <a:endParaRPr b="0" i="0" sz="2200" u="none" cap="none" strike="noStrike">
              <a:solidFill>
                <a:srgbClr val="32281E"/>
              </a:solidFill>
              <a:latin typeface="Arial"/>
              <a:ea typeface="Arial"/>
              <a:cs typeface="Arial"/>
              <a:sym typeface="Arial"/>
            </a:endParaRPr>
          </a:p>
          <a:p>
            <a:pPr indent="-368300" lvl="0" marL="457200" marR="0" rtl="0" algn="l">
              <a:lnSpc>
                <a:spcPct val="150000"/>
              </a:lnSpc>
              <a:spcBef>
                <a:spcPts val="0"/>
              </a:spcBef>
              <a:spcAft>
                <a:spcPts val="0"/>
              </a:spcAft>
              <a:buClr>
                <a:srgbClr val="32281E"/>
              </a:buClr>
              <a:buSzPts val="2200"/>
              <a:buFont typeface="Arial"/>
              <a:buChar char="★"/>
            </a:pPr>
            <a:r>
              <a:rPr b="0" i="0" lang="hu-HU" sz="2200" u="none" cap="none" strike="noStrike">
                <a:solidFill>
                  <a:srgbClr val="32281E"/>
                </a:solidFill>
                <a:latin typeface="Arial"/>
                <a:ea typeface="Arial"/>
                <a:cs typeface="Arial"/>
                <a:sym typeface="Arial"/>
              </a:rPr>
              <a:t>Nátrium-glutamát</a:t>
            </a:r>
            <a:endParaRPr b="0" i="0" sz="2200" u="none" cap="none" strike="noStrike">
              <a:solidFill>
                <a:srgbClr val="32281E"/>
              </a:solidFill>
              <a:latin typeface="Arial"/>
              <a:ea typeface="Arial"/>
              <a:cs typeface="Arial"/>
              <a:sym typeface="Arial"/>
            </a:endParaRPr>
          </a:p>
          <a:p>
            <a:pPr indent="-368300" lvl="0" marL="457200" marR="0" rtl="0" algn="l">
              <a:lnSpc>
                <a:spcPct val="150000"/>
              </a:lnSpc>
              <a:spcBef>
                <a:spcPts val="0"/>
              </a:spcBef>
              <a:spcAft>
                <a:spcPts val="0"/>
              </a:spcAft>
              <a:buClr>
                <a:srgbClr val="32281E"/>
              </a:buClr>
              <a:buSzPts val="2200"/>
              <a:buFont typeface="Arial"/>
              <a:buChar char="★"/>
            </a:pPr>
            <a:r>
              <a:rPr b="0" i="0" lang="hu-HU" sz="2200" u="none" cap="none" strike="noStrike">
                <a:solidFill>
                  <a:srgbClr val="32281E"/>
                </a:solidFill>
                <a:latin typeface="Arial"/>
                <a:ea typeface="Arial"/>
                <a:cs typeface="Arial"/>
                <a:sym typeface="Arial"/>
              </a:rPr>
              <a:t>Cukor</a:t>
            </a:r>
            <a:endParaRPr b="0" i="0" sz="2200" u="none" cap="none" strike="noStrike">
              <a:solidFill>
                <a:srgbClr val="32281E"/>
              </a:solidFill>
              <a:latin typeface="Arial"/>
              <a:ea typeface="Arial"/>
              <a:cs typeface="Arial"/>
              <a:sym typeface="Arial"/>
            </a:endParaRPr>
          </a:p>
          <a:p>
            <a:pPr indent="-368300" lvl="0" marL="457200" marR="0" rtl="0" algn="l">
              <a:lnSpc>
                <a:spcPct val="150000"/>
              </a:lnSpc>
              <a:spcBef>
                <a:spcPts val="0"/>
              </a:spcBef>
              <a:spcAft>
                <a:spcPts val="0"/>
              </a:spcAft>
              <a:buClr>
                <a:srgbClr val="32281E"/>
              </a:buClr>
              <a:buSzPts val="2200"/>
              <a:buFont typeface="Arial"/>
              <a:buChar char="★"/>
            </a:pPr>
            <a:r>
              <a:rPr b="0" i="0" lang="hu-HU" sz="2200" u="none" cap="none" strike="noStrike">
                <a:solidFill>
                  <a:srgbClr val="32281E"/>
                </a:solidFill>
                <a:latin typeface="Arial"/>
                <a:ea typeface="Arial"/>
                <a:cs typeface="Arial"/>
                <a:sym typeface="Arial"/>
              </a:rPr>
              <a:t>Búzaliszt</a:t>
            </a:r>
            <a:endParaRPr b="0" i="0" sz="2200" u="none" cap="none" strike="noStrike">
              <a:solidFill>
                <a:srgbClr val="32281E"/>
              </a:solidFill>
              <a:latin typeface="Arial"/>
              <a:ea typeface="Arial"/>
              <a:cs typeface="Arial"/>
              <a:sym typeface="Arial"/>
            </a:endParaRPr>
          </a:p>
          <a:p>
            <a:pPr indent="-368300" lvl="0" marL="457200" marR="0" rtl="0" algn="l">
              <a:lnSpc>
                <a:spcPct val="150000"/>
              </a:lnSpc>
              <a:spcBef>
                <a:spcPts val="0"/>
              </a:spcBef>
              <a:spcAft>
                <a:spcPts val="0"/>
              </a:spcAft>
              <a:buClr>
                <a:srgbClr val="32281E"/>
              </a:buClr>
              <a:buSzPts val="2200"/>
              <a:buFont typeface="Arial"/>
              <a:buChar char="★"/>
            </a:pPr>
            <a:r>
              <a:rPr b="0" i="0" lang="hu-HU" sz="2200" u="none" cap="none" strike="noStrike">
                <a:solidFill>
                  <a:srgbClr val="32281E"/>
                </a:solidFill>
                <a:latin typeface="Arial"/>
                <a:ea typeface="Arial"/>
                <a:cs typeface="Arial"/>
                <a:sym typeface="Arial"/>
              </a:rPr>
              <a:t>Tyúkzsír</a:t>
            </a:r>
            <a:endParaRPr b="0" i="0" sz="2200" u="none" cap="none" strike="noStrike">
              <a:solidFill>
                <a:srgbClr val="32281E"/>
              </a:solidFill>
              <a:latin typeface="Arial"/>
              <a:ea typeface="Arial"/>
              <a:cs typeface="Arial"/>
              <a:sym typeface="Arial"/>
            </a:endParaRPr>
          </a:p>
          <a:p>
            <a:pPr indent="-368300" lvl="0" marL="457200" marR="0" rtl="0" algn="l">
              <a:lnSpc>
                <a:spcPct val="150000"/>
              </a:lnSpc>
              <a:spcBef>
                <a:spcPts val="0"/>
              </a:spcBef>
              <a:spcAft>
                <a:spcPts val="0"/>
              </a:spcAft>
              <a:buClr>
                <a:srgbClr val="32281E"/>
              </a:buClr>
              <a:buSzPts val="2200"/>
              <a:buFont typeface="Arial"/>
              <a:buChar char="★"/>
            </a:pPr>
            <a:r>
              <a:rPr b="0" i="0" lang="hu-HU" sz="2200" u="none" cap="none" strike="noStrike">
                <a:solidFill>
                  <a:srgbClr val="32281E"/>
                </a:solidFill>
                <a:latin typeface="Arial"/>
                <a:ea typeface="Arial"/>
                <a:cs typeface="Arial"/>
                <a:sym typeface="Arial"/>
              </a:rPr>
              <a:t>Aromák</a:t>
            </a:r>
            <a:endParaRPr b="0" i="0" sz="2200" u="none" cap="none" strike="noStrike">
              <a:solidFill>
                <a:srgbClr val="32281E"/>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2200"/>
              <a:buFont typeface="Arial"/>
              <a:buNone/>
            </a:pPr>
            <a:r>
              <a:t/>
            </a:r>
            <a:endParaRPr b="0" i="0" sz="2200" u="none" cap="none" strike="noStrike">
              <a:solidFill>
                <a:srgbClr val="32281E"/>
              </a:solidFill>
              <a:latin typeface="Arial"/>
              <a:ea typeface="Arial"/>
              <a:cs typeface="Arial"/>
              <a:sym typeface="Arial"/>
            </a:endParaRPr>
          </a:p>
        </p:txBody>
      </p:sp>
      <p:pic>
        <p:nvPicPr>
          <p:cNvPr id="125" name="Google Shape;125;p3"/>
          <p:cNvPicPr preferRelativeResize="0"/>
          <p:nvPr/>
        </p:nvPicPr>
        <p:blipFill rotWithShape="1">
          <a:blip r:embed="rId3">
            <a:alphaModFix/>
          </a:blip>
          <a:srcRect b="0" l="0" r="0" t="0"/>
          <a:stretch/>
        </p:blipFill>
        <p:spPr>
          <a:xfrm>
            <a:off x="7076325" y="1068238"/>
            <a:ext cx="5115675" cy="5115675"/>
          </a:xfrm>
          <a:prstGeom prst="rect">
            <a:avLst/>
          </a:prstGeom>
          <a:noFill/>
          <a:ln>
            <a:noFill/>
          </a:ln>
        </p:spPr>
      </p:pic>
      <p:sp>
        <p:nvSpPr>
          <p:cNvPr id="126" name="Google Shape;126;p3"/>
          <p:cNvSpPr txBox="1"/>
          <p:nvPr/>
        </p:nvSpPr>
        <p:spPr>
          <a:xfrm>
            <a:off x="4388050" y="1828200"/>
            <a:ext cx="4779000" cy="31554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50000"/>
              </a:lnSpc>
              <a:spcBef>
                <a:spcPts val="0"/>
              </a:spcBef>
              <a:spcAft>
                <a:spcPts val="0"/>
              </a:spcAft>
              <a:buClr>
                <a:srgbClr val="32281E"/>
              </a:buClr>
              <a:buSzPts val="2200"/>
              <a:buFont typeface="Arial"/>
              <a:buChar char="★"/>
            </a:pPr>
            <a:r>
              <a:rPr b="0" i="0" lang="hu-HU" sz="2200" u="none" cap="none" strike="noStrike">
                <a:solidFill>
                  <a:srgbClr val="32281E"/>
                </a:solidFill>
                <a:latin typeface="Arial"/>
                <a:ea typeface="Arial"/>
                <a:cs typeface="Arial"/>
                <a:sym typeface="Arial"/>
              </a:rPr>
              <a:t>Szárított zöldségek</a:t>
            </a:r>
            <a:endParaRPr b="0" i="0" sz="2200" u="none" cap="none" strike="noStrike">
              <a:solidFill>
                <a:srgbClr val="32281E"/>
              </a:solidFill>
              <a:latin typeface="Arial"/>
              <a:ea typeface="Arial"/>
              <a:cs typeface="Arial"/>
              <a:sym typeface="Arial"/>
            </a:endParaRPr>
          </a:p>
          <a:p>
            <a:pPr indent="-368300" lvl="0" marL="457200" marR="0" rtl="0" algn="l">
              <a:lnSpc>
                <a:spcPct val="150000"/>
              </a:lnSpc>
              <a:spcBef>
                <a:spcPts val="0"/>
              </a:spcBef>
              <a:spcAft>
                <a:spcPts val="0"/>
              </a:spcAft>
              <a:buClr>
                <a:srgbClr val="32281E"/>
              </a:buClr>
              <a:buSzPts val="2200"/>
              <a:buFont typeface="Arial"/>
              <a:buChar char="★"/>
            </a:pPr>
            <a:r>
              <a:rPr b="0" i="0" lang="hu-HU" sz="2200" u="none" cap="none" strike="noStrike">
                <a:solidFill>
                  <a:srgbClr val="32281E"/>
                </a:solidFill>
                <a:latin typeface="Arial"/>
                <a:ea typeface="Arial"/>
                <a:cs typeface="Arial"/>
                <a:sym typeface="Arial"/>
              </a:rPr>
              <a:t>Szárított élesztőkivonat</a:t>
            </a:r>
            <a:endParaRPr b="0" i="0" sz="2200" u="none" cap="none" strike="noStrike">
              <a:solidFill>
                <a:srgbClr val="32281E"/>
              </a:solidFill>
              <a:latin typeface="Arial"/>
              <a:ea typeface="Arial"/>
              <a:cs typeface="Arial"/>
              <a:sym typeface="Arial"/>
            </a:endParaRPr>
          </a:p>
          <a:p>
            <a:pPr indent="-368300" lvl="0" marL="457200" marR="0" rtl="0" algn="l">
              <a:lnSpc>
                <a:spcPct val="150000"/>
              </a:lnSpc>
              <a:spcBef>
                <a:spcPts val="0"/>
              </a:spcBef>
              <a:spcAft>
                <a:spcPts val="0"/>
              </a:spcAft>
              <a:buClr>
                <a:srgbClr val="32281E"/>
              </a:buClr>
              <a:buSzPts val="2200"/>
              <a:buFont typeface="Arial"/>
              <a:buChar char="★"/>
            </a:pPr>
            <a:r>
              <a:rPr b="0" i="0" lang="hu-HU" sz="2200" u="none" cap="none" strike="noStrike">
                <a:solidFill>
                  <a:srgbClr val="32281E"/>
                </a:solidFill>
                <a:latin typeface="Arial"/>
                <a:ea typeface="Arial"/>
                <a:cs typeface="Arial"/>
                <a:sym typeface="Arial"/>
              </a:rPr>
              <a:t>Szárított tyúkhúspor</a:t>
            </a:r>
            <a:endParaRPr b="0" i="0" sz="2200" u="none" cap="none" strike="noStrike">
              <a:solidFill>
                <a:srgbClr val="32281E"/>
              </a:solidFill>
              <a:latin typeface="Arial"/>
              <a:ea typeface="Arial"/>
              <a:cs typeface="Arial"/>
              <a:sym typeface="Arial"/>
            </a:endParaRPr>
          </a:p>
          <a:p>
            <a:pPr indent="-368300" lvl="0" marL="457200" marR="0" rtl="0" algn="l">
              <a:lnSpc>
                <a:spcPct val="150000"/>
              </a:lnSpc>
              <a:spcBef>
                <a:spcPts val="0"/>
              </a:spcBef>
              <a:spcAft>
                <a:spcPts val="0"/>
              </a:spcAft>
              <a:buClr>
                <a:srgbClr val="32281E"/>
              </a:buClr>
              <a:buSzPts val="2200"/>
              <a:buFont typeface="Arial"/>
              <a:buChar char="★"/>
            </a:pPr>
            <a:r>
              <a:rPr b="0" i="0" lang="hu-HU" sz="2200" u="none" cap="none" strike="noStrike">
                <a:solidFill>
                  <a:srgbClr val="32281E"/>
                </a:solidFill>
                <a:latin typeface="Arial"/>
                <a:ea typeface="Arial"/>
                <a:cs typeface="Arial"/>
                <a:sym typeface="Arial"/>
              </a:rPr>
              <a:t>Szárított fokhagyma-koncentrátum</a:t>
            </a:r>
            <a:endParaRPr b="0" i="0" sz="2200" u="none" cap="none" strike="noStrike">
              <a:solidFill>
                <a:srgbClr val="32281E"/>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2800"/>
              <a:buFont typeface="Arial"/>
              <a:buNone/>
            </a:pPr>
            <a:r>
              <a:t/>
            </a:r>
            <a:endParaRPr b="0" i="0" sz="2800" u="none" cap="none" strike="noStrike">
              <a:solidFill>
                <a:srgbClr val="32281E"/>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0"/>
          <p:cNvSpPr txBox="1"/>
          <p:nvPr/>
        </p:nvSpPr>
        <p:spPr>
          <a:xfrm>
            <a:off x="401100" y="1416600"/>
            <a:ext cx="9804900" cy="43122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13000"/>
              </a:lnSpc>
              <a:spcBef>
                <a:spcPts val="560"/>
              </a:spcBef>
              <a:spcAft>
                <a:spcPts val="0"/>
              </a:spcAft>
              <a:buClr>
                <a:schemeClr val="dk1"/>
              </a:buClr>
              <a:buSzPts val="2800"/>
              <a:buFont typeface="Arial"/>
              <a:buChar char="✔"/>
            </a:pPr>
            <a:r>
              <a:rPr b="0" i="0" lang="hu-HU" sz="2800" u="none" cap="none" strike="noStrike">
                <a:solidFill>
                  <a:schemeClr val="dk1"/>
                </a:solidFill>
                <a:latin typeface="Calibri"/>
                <a:ea typeface="Calibri"/>
                <a:cs typeface="Calibri"/>
                <a:sym typeface="Calibri"/>
              </a:rPr>
              <a:t>A gyártó felelős azért, hogy a csomagolt élelmiszerek eltarthatósági idejét előre meghatározza</a:t>
            </a:r>
            <a:endParaRPr b="0" i="0" sz="1400" u="none" cap="none" strike="noStrike">
              <a:solidFill>
                <a:srgbClr val="000000"/>
              </a:solidFill>
              <a:latin typeface="Arial"/>
              <a:ea typeface="Arial"/>
              <a:cs typeface="Arial"/>
              <a:sym typeface="Arial"/>
            </a:endParaRPr>
          </a:p>
          <a:p>
            <a:pPr indent="0" lvl="0" marL="180975" marR="0" rtl="0" algn="l">
              <a:lnSpc>
                <a:spcPct val="113000"/>
              </a:lnSpc>
              <a:spcBef>
                <a:spcPts val="56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a:p>
            <a:pPr indent="-406400" lvl="0" marL="457200" marR="0" rtl="0" algn="l">
              <a:lnSpc>
                <a:spcPct val="113000"/>
              </a:lnSpc>
              <a:spcBef>
                <a:spcPts val="560"/>
              </a:spcBef>
              <a:spcAft>
                <a:spcPts val="0"/>
              </a:spcAft>
              <a:buClr>
                <a:schemeClr val="dk1"/>
              </a:buClr>
              <a:buSzPts val="2800"/>
              <a:buFont typeface="Arial"/>
              <a:buChar char="✔"/>
            </a:pPr>
            <a:r>
              <a:rPr b="0" i="0" lang="hu-HU" sz="2800" u="none" cap="none" strike="noStrike">
                <a:solidFill>
                  <a:schemeClr val="dk1"/>
                </a:solidFill>
                <a:latin typeface="Calibri"/>
                <a:ea typeface="Calibri"/>
                <a:cs typeface="Calibri"/>
                <a:sym typeface="Calibri"/>
              </a:rPr>
              <a:t>A gyártó dönti el, hogy a termék meddig használható, és meddig őrzi meg a minőségét</a:t>
            </a:r>
            <a:endParaRPr b="0" i="0" sz="1400" u="none" cap="none" strike="noStrike">
              <a:solidFill>
                <a:srgbClr val="000000"/>
              </a:solidFill>
              <a:latin typeface="Arial"/>
              <a:ea typeface="Arial"/>
              <a:cs typeface="Arial"/>
              <a:sym typeface="Arial"/>
            </a:endParaRPr>
          </a:p>
          <a:p>
            <a:pPr indent="0" lvl="0" marL="180975" marR="0" rtl="0" algn="l">
              <a:lnSpc>
                <a:spcPct val="113000"/>
              </a:lnSpc>
              <a:spcBef>
                <a:spcPts val="56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a:p>
            <a:pPr indent="-406400" lvl="0" marL="457200" marR="0" rtl="0" algn="l">
              <a:lnSpc>
                <a:spcPct val="113000"/>
              </a:lnSpc>
              <a:spcBef>
                <a:spcPts val="560"/>
              </a:spcBef>
              <a:spcAft>
                <a:spcPts val="0"/>
              </a:spcAft>
              <a:buClr>
                <a:schemeClr val="dk1"/>
              </a:buClr>
              <a:buSzPts val="2800"/>
              <a:buFont typeface="Arial"/>
              <a:buChar char="✔"/>
            </a:pPr>
            <a:r>
              <a:rPr b="0" i="0" lang="hu-HU" sz="2800" u="none" cap="none" strike="noStrike">
                <a:solidFill>
                  <a:schemeClr val="dk1"/>
                </a:solidFill>
                <a:latin typeface="Calibri"/>
                <a:ea typeface="Calibri"/>
                <a:cs typeface="Calibri"/>
                <a:sym typeface="Calibri"/>
              </a:rPr>
              <a:t>Állati eredetű élelmiszerek, például hús, hal és tojás - ezek eltarthatósági ideje törvény által meghatározott és korlátozott.</a:t>
            </a:r>
            <a:endParaRPr b="0" i="0" sz="1400" u="none" cap="none" strike="noStrike">
              <a:solidFill>
                <a:srgbClr val="000000"/>
              </a:solidFill>
              <a:latin typeface="Arial"/>
              <a:ea typeface="Arial"/>
              <a:cs typeface="Arial"/>
              <a:sym typeface="Arial"/>
            </a:endParaRPr>
          </a:p>
        </p:txBody>
      </p:sp>
      <p:sp>
        <p:nvSpPr>
          <p:cNvPr id="347" name="Google Shape;347;p30"/>
          <p:cNvSpPr txBox="1"/>
          <p:nvPr>
            <p:ph idx="1" type="body"/>
          </p:nvPr>
        </p:nvSpPr>
        <p:spPr>
          <a:xfrm>
            <a:off x="623393" y="404219"/>
            <a:ext cx="9000000" cy="432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600"/>
              </a:spcBef>
              <a:spcAft>
                <a:spcPts val="0"/>
              </a:spcAft>
              <a:buSzPts val="3000"/>
              <a:buNone/>
            </a:pPr>
            <a:r>
              <a:rPr b="1" lang="hu-HU" sz="3600"/>
              <a:t>A csomagolásokon található dátumcímkék megfejtése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1"/>
          <p:cNvSpPr txBox="1"/>
          <p:nvPr>
            <p:ph idx="1" type="body"/>
          </p:nvPr>
        </p:nvSpPr>
        <p:spPr>
          <a:xfrm>
            <a:off x="623393" y="541719"/>
            <a:ext cx="9000000" cy="432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600"/>
              </a:spcBef>
              <a:spcAft>
                <a:spcPts val="0"/>
              </a:spcAft>
              <a:buSzPts val="3000"/>
              <a:buNone/>
            </a:pPr>
            <a:r>
              <a:rPr lang="hu-HU" sz="3600"/>
              <a:t>Gyakran használt címkék</a:t>
            </a:r>
            <a:endParaRPr/>
          </a:p>
        </p:txBody>
      </p:sp>
      <p:pic>
        <p:nvPicPr>
          <p:cNvPr id="354" name="Google Shape;354;p31"/>
          <p:cNvPicPr preferRelativeResize="0"/>
          <p:nvPr/>
        </p:nvPicPr>
        <p:blipFill rotWithShape="1">
          <a:blip r:embed="rId3">
            <a:alphaModFix/>
          </a:blip>
          <a:srcRect b="0" l="0" r="0" t="0"/>
          <a:stretch/>
        </p:blipFill>
        <p:spPr>
          <a:xfrm>
            <a:off x="1564100" y="1427650"/>
            <a:ext cx="8449999" cy="4544425"/>
          </a:xfrm>
          <a:prstGeom prst="rect">
            <a:avLst/>
          </a:prstGeom>
          <a:noFill/>
          <a:ln>
            <a:noFill/>
          </a:ln>
        </p:spPr>
      </p:pic>
      <p:sp>
        <p:nvSpPr>
          <p:cNvPr id="355" name="Google Shape;355;p31"/>
          <p:cNvSpPr txBox="1"/>
          <p:nvPr/>
        </p:nvSpPr>
        <p:spPr>
          <a:xfrm>
            <a:off x="3598200" y="6309175"/>
            <a:ext cx="8593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hu-HU" sz="1200" u="sng" cap="none" strike="noStrike">
                <a:solidFill>
                  <a:srgbClr val="000000"/>
                </a:solidFill>
                <a:latin typeface="Arial"/>
                <a:ea typeface="Arial"/>
                <a:cs typeface="Arial"/>
                <a:sym typeface="Arial"/>
              </a:rPr>
              <a:t>Kép forrása</a:t>
            </a:r>
            <a:r>
              <a:rPr b="0" i="0" lang="hu-HU" sz="1200" u="none" cap="none" strike="noStrike">
                <a:solidFill>
                  <a:srgbClr val="000000"/>
                </a:solidFill>
                <a:latin typeface="Arial"/>
                <a:ea typeface="Arial"/>
                <a:cs typeface="Arial"/>
                <a:sym typeface="Arial"/>
              </a:rPr>
              <a:t>: https://www.eufic.org/en/food-safety/article/best-before-use-by-and-sell-by-dates-explained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2"/>
          <p:cNvSpPr txBox="1"/>
          <p:nvPr>
            <p:ph idx="1" type="body"/>
          </p:nvPr>
        </p:nvSpPr>
        <p:spPr>
          <a:xfrm>
            <a:off x="623393" y="541719"/>
            <a:ext cx="9000000" cy="432000"/>
          </a:xfrm>
          <a:prstGeom prst="rect">
            <a:avLst/>
          </a:prstGeom>
          <a:noFill/>
          <a:ln>
            <a:noFill/>
          </a:ln>
        </p:spPr>
        <p:txBody>
          <a:bodyPr anchorCtr="0" anchor="t" bIns="45700" lIns="91425" spcFirstLastPara="1" rIns="91425" wrap="square" tIns="45700">
            <a:noAutofit/>
          </a:bodyPr>
          <a:lstStyle/>
          <a:p>
            <a:pPr indent="0" lvl="0" marL="0" rtl="1" algn="ctr">
              <a:lnSpc>
                <a:spcPct val="100000"/>
              </a:lnSpc>
              <a:spcBef>
                <a:spcPts val="0"/>
              </a:spcBef>
              <a:spcAft>
                <a:spcPts val="0"/>
              </a:spcAft>
              <a:buClr>
                <a:schemeClr val="dk2"/>
              </a:buClr>
              <a:buSzPts val="3600"/>
              <a:buNone/>
            </a:pPr>
            <a:r>
              <a:rPr b="1" lang="hu-HU" sz="3600"/>
              <a:t>„Fogyaszthatóság”</a:t>
            </a:r>
            <a:endParaRPr/>
          </a:p>
        </p:txBody>
      </p:sp>
      <p:sp>
        <p:nvSpPr>
          <p:cNvPr id="361" name="Google Shape;361;p32"/>
          <p:cNvSpPr txBox="1"/>
          <p:nvPr>
            <p:ph idx="2" type="body"/>
          </p:nvPr>
        </p:nvSpPr>
        <p:spPr>
          <a:xfrm>
            <a:off x="924368" y="1368975"/>
            <a:ext cx="9630900" cy="4759800"/>
          </a:xfrm>
          <a:prstGeom prst="rect">
            <a:avLst/>
          </a:prstGeom>
          <a:noFill/>
          <a:ln>
            <a:noFill/>
          </a:ln>
        </p:spPr>
        <p:txBody>
          <a:bodyPr anchorCtr="0" anchor="t" bIns="45700" lIns="91425" spcFirstLastPara="1" rIns="91425" wrap="square" tIns="45700">
            <a:noAutofit/>
          </a:bodyPr>
          <a:lstStyle/>
          <a:p>
            <a:pPr indent="-406400" lvl="0" marL="457200" rtl="0" algn="l">
              <a:lnSpc>
                <a:spcPct val="113000"/>
              </a:lnSpc>
              <a:spcBef>
                <a:spcPts val="560"/>
              </a:spcBef>
              <a:spcAft>
                <a:spcPts val="0"/>
              </a:spcAft>
              <a:buClr>
                <a:srgbClr val="333333"/>
              </a:buClr>
              <a:buSzPts val="2800"/>
              <a:buChar char="✔"/>
            </a:pPr>
            <a:r>
              <a:rPr lang="hu-HU" sz="2800">
                <a:solidFill>
                  <a:srgbClr val="333333"/>
                </a:solidFill>
              </a:rPr>
              <a:t>Az antimikrobiális romlásra érzékeny élelmiszerek közvetlen veszélyt jelenthetnek az egészségre</a:t>
            </a:r>
            <a:endParaRPr/>
          </a:p>
          <a:p>
            <a:pPr indent="-406400" lvl="0" marL="457200" rtl="0" algn="l">
              <a:lnSpc>
                <a:spcPct val="113000"/>
              </a:lnSpc>
              <a:spcBef>
                <a:spcPts val="560"/>
              </a:spcBef>
              <a:spcAft>
                <a:spcPts val="0"/>
              </a:spcAft>
              <a:buClr>
                <a:srgbClr val="333333"/>
              </a:buClr>
              <a:buSzPts val="2800"/>
              <a:buChar char="✔"/>
            </a:pPr>
            <a:r>
              <a:rPr lang="hu-HU" sz="2800">
                <a:solidFill>
                  <a:srgbClr val="333333"/>
                </a:solidFill>
              </a:rPr>
              <a:t>A fenti kifejezésben szerepel az a dátum, ameddig az élelmiszer még </a:t>
            </a:r>
            <a:r>
              <a:rPr b="1" lang="hu-HU" sz="2800">
                <a:solidFill>
                  <a:srgbClr val="333333"/>
                </a:solidFill>
              </a:rPr>
              <a:t>biztonságosan </a:t>
            </a:r>
            <a:r>
              <a:rPr lang="hu-HU" sz="2800">
                <a:solidFill>
                  <a:srgbClr val="333333"/>
                </a:solidFill>
              </a:rPr>
              <a:t>fogyasztható, vagy a csomagoláson feltüntetett dátumra vonatkozó utasítás</a:t>
            </a:r>
            <a:endParaRPr/>
          </a:p>
          <a:p>
            <a:pPr indent="-406400" lvl="0" marL="457200" rtl="0" algn="l">
              <a:lnSpc>
                <a:spcPct val="113000"/>
              </a:lnSpc>
              <a:spcBef>
                <a:spcPts val="560"/>
              </a:spcBef>
              <a:spcAft>
                <a:spcPts val="0"/>
              </a:spcAft>
              <a:buClr>
                <a:srgbClr val="333333"/>
              </a:buClr>
              <a:buSzPts val="2800"/>
              <a:buChar char="✔"/>
            </a:pPr>
            <a:r>
              <a:rPr lang="hu-HU" sz="2800">
                <a:solidFill>
                  <a:srgbClr val="333333"/>
                </a:solidFill>
              </a:rPr>
              <a:t>A legjobb, ha a nyomtatott dátum után nem fogyasztja el az élelmiszert</a:t>
            </a:r>
            <a:endParaRPr/>
          </a:p>
          <a:p>
            <a:pPr indent="0" lvl="0" marL="1587" rtl="0" algn="l">
              <a:lnSpc>
                <a:spcPct val="113000"/>
              </a:lnSpc>
              <a:spcBef>
                <a:spcPts val="560"/>
              </a:spcBef>
              <a:spcAft>
                <a:spcPts val="0"/>
              </a:spcAft>
              <a:buSzPts val="2800"/>
              <a:buNone/>
            </a:pPr>
            <a:r>
              <a:t/>
            </a:r>
            <a:endParaRPr sz="2800">
              <a:solidFill>
                <a:srgbClr val="333333"/>
              </a:solidFill>
              <a:latin typeface="Arial"/>
              <a:ea typeface="Arial"/>
              <a:cs typeface="Arial"/>
              <a:sym typeface="Arial"/>
            </a:endParaRPr>
          </a:p>
        </p:txBody>
      </p:sp>
      <p:pic>
        <p:nvPicPr>
          <p:cNvPr id="362" name="Google Shape;362;p32"/>
          <p:cNvPicPr preferRelativeResize="0"/>
          <p:nvPr/>
        </p:nvPicPr>
        <p:blipFill rotWithShape="1">
          <a:blip r:embed="rId3">
            <a:alphaModFix/>
          </a:blip>
          <a:srcRect b="0" l="0" r="0" t="0"/>
          <a:stretch/>
        </p:blipFill>
        <p:spPr>
          <a:xfrm>
            <a:off x="9706175" y="4779450"/>
            <a:ext cx="1656725" cy="1656725"/>
          </a:xfrm>
          <a:prstGeom prst="rect">
            <a:avLst/>
          </a:prstGeom>
          <a:noFill/>
          <a:ln>
            <a:noFill/>
          </a:ln>
        </p:spPr>
      </p:pic>
      <p:pic>
        <p:nvPicPr>
          <p:cNvPr id="363" name="Google Shape;363;p32"/>
          <p:cNvPicPr preferRelativeResize="0"/>
          <p:nvPr/>
        </p:nvPicPr>
        <p:blipFill rotWithShape="1">
          <a:blip r:embed="rId4">
            <a:alphaModFix/>
          </a:blip>
          <a:srcRect b="0" l="0" r="0" t="0"/>
          <a:stretch/>
        </p:blipFill>
        <p:spPr>
          <a:xfrm>
            <a:off x="6198050" y="4836546"/>
            <a:ext cx="2313773" cy="1542525"/>
          </a:xfrm>
          <a:prstGeom prst="rect">
            <a:avLst/>
          </a:prstGeom>
          <a:noFill/>
          <a:ln>
            <a:noFill/>
          </a:ln>
        </p:spPr>
      </p:pic>
      <p:pic>
        <p:nvPicPr>
          <p:cNvPr id="364" name="Google Shape;364;p32"/>
          <p:cNvPicPr preferRelativeResize="0"/>
          <p:nvPr/>
        </p:nvPicPr>
        <p:blipFill rotWithShape="1">
          <a:blip r:embed="rId5">
            <a:alphaModFix/>
          </a:blip>
          <a:srcRect b="0" l="0" r="0" t="0"/>
          <a:stretch/>
        </p:blipFill>
        <p:spPr>
          <a:xfrm>
            <a:off x="3781425" y="4707050"/>
            <a:ext cx="1801525" cy="1801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3"/>
          <p:cNvSpPr txBox="1"/>
          <p:nvPr>
            <p:ph idx="1" type="body"/>
          </p:nvPr>
        </p:nvSpPr>
        <p:spPr>
          <a:xfrm>
            <a:off x="623393" y="541719"/>
            <a:ext cx="9000000" cy="432000"/>
          </a:xfrm>
          <a:prstGeom prst="rect">
            <a:avLst/>
          </a:prstGeom>
          <a:noFill/>
          <a:ln>
            <a:noFill/>
          </a:ln>
        </p:spPr>
        <p:txBody>
          <a:bodyPr anchorCtr="0" anchor="t" bIns="45700" lIns="91425" spcFirstLastPara="1" rIns="91425" wrap="square" tIns="45700">
            <a:noAutofit/>
          </a:bodyPr>
          <a:lstStyle/>
          <a:p>
            <a:pPr indent="0" lvl="0" marL="0" rtl="1" algn="ctr">
              <a:lnSpc>
                <a:spcPct val="100000"/>
              </a:lnSpc>
              <a:spcBef>
                <a:spcPts val="0"/>
              </a:spcBef>
              <a:spcAft>
                <a:spcPts val="0"/>
              </a:spcAft>
              <a:buClr>
                <a:schemeClr val="dk2"/>
              </a:buClr>
              <a:buSzPts val="3600"/>
              <a:buNone/>
            </a:pPr>
            <a:r>
              <a:rPr b="1" lang="hu-HU" sz="3600"/>
              <a:t>„Minőségét megőrzi”</a:t>
            </a:r>
            <a:endParaRPr/>
          </a:p>
        </p:txBody>
      </p:sp>
      <p:sp>
        <p:nvSpPr>
          <p:cNvPr id="370" name="Google Shape;370;p33"/>
          <p:cNvSpPr txBox="1"/>
          <p:nvPr>
            <p:ph idx="2" type="body"/>
          </p:nvPr>
        </p:nvSpPr>
        <p:spPr>
          <a:xfrm>
            <a:off x="924368" y="1368975"/>
            <a:ext cx="9630900" cy="4759800"/>
          </a:xfrm>
          <a:prstGeom prst="rect">
            <a:avLst/>
          </a:prstGeom>
          <a:noFill/>
          <a:ln>
            <a:noFill/>
          </a:ln>
        </p:spPr>
        <p:txBody>
          <a:bodyPr anchorCtr="0" anchor="t" bIns="45700" lIns="91425" spcFirstLastPara="1" rIns="91425" wrap="square" tIns="45700">
            <a:noAutofit/>
          </a:bodyPr>
          <a:lstStyle/>
          <a:p>
            <a:pPr indent="-406400" lvl="0" marL="457200" rtl="0" algn="l">
              <a:lnSpc>
                <a:spcPct val="113000"/>
              </a:lnSpc>
              <a:spcBef>
                <a:spcPts val="560"/>
              </a:spcBef>
              <a:spcAft>
                <a:spcPts val="0"/>
              </a:spcAft>
              <a:buClr>
                <a:srgbClr val="333333"/>
              </a:buClr>
              <a:buSzPts val="2800"/>
              <a:buChar char="✔"/>
            </a:pPr>
            <a:r>
              <a:rPr lang="hu-HU" sz="2800"/>
              <a:t>Az antimikrobiális romlásra</a:t>
            </a:r>
            <a:r>
              <a:rPr lang="hu-HU" sz="2800">
                <a:solidFill>
                  <a:srgbClr val="333333"/>
                </a:solidFill>
              </a:rPr>
              <a:t> nem érzékeny élelmiszerek</a:t>
            </a:r>
            <a:endParaRPr/>
          </a:p>
          <a:p>
            <a:pPr indent="-406400" lvl="0" marL="457200" rtl="0" algn="l">
              <a:lnSpc>
                <a:spcPct val="113000"/>
              </a:lnSpc>
              <a:spcBef>
                <a:spcPts val="560"/>
              </a:spcBef>
              <a:spcAft>
                <a:spcPts val="0"/>
              </a:spcAft>
              <a:buClr>
                <a:srgbClr val="333333"/>
              </a:buClr>
              <a:buSzPts val="2800"/>
              <a:buChar char="✔"/>
            </a:pPr>
            <a:r>
              <a:rPr lang="hu-HU" sz="2800">
                <a:solidFill>
                  <a:srgbClr val="333333"/>
                </a:solidFill>
              </a:rPr>
              <a:t>A fenti kifejezést egy dátum követi, ameddig az élelmiszer megőrzi minőségét, vagy a csomagoláson feltüntetett dátumra vonatkozó utasítás</a:t>
            </a:r>
            <a:endParaRPr/>
          </a:p>
          <a:p>
            <a:pPr indent="-406400" lvl="0" marL="457200" rtl="0" algn="l">
              <a:lnSpc>
                <a:spcPct val="113000"/>
              </a:lnSpc>
              <a:spcBef>
                <a:spcPts val="560"/>
              </a:spcBef>
              <a:spcAft>
                <a:spcPts val="0"/>
              </a:spcAft>
              <a:buClr>
                <a:srgbClr val="333333"/>
              </a:buClr>
              <a:buSzPts val="2800"/>
              <a:buChar char="✔"/>
            </a:pPr>
            <a:r>
              <a:rPr lang="hu-HU" sz="2800">
                <a:solidFill>
                  <a:srgbClr val="333333"/>
                </a:solidFill>
              </a:rPr>
              <a:t>A dátum nem feltétlenül azt határozza meg, hogy a termék már nem használható, hanem azt, hogy a termék minősége megváltozott</a:t>
            </a:r>
            <a:endParaRPr/>
          </a:p>
          <a:p>
            <a:pPr indent="0" lvl="0" marL="457200" rtl="0" algn="l">
              <a:lnSpc>
                <a:spcPct val="113000"/>
              </a:lnSpc>
              <a:spcBef>
                <a:spcPts val="560"/>
              </a:spcBef>
              <a:spcAft>
                <a:spcPts val="0"/>
              </a:spcAft>
              <a:buSzPts val="2000"/>
              <a:buNone/>
            </a:pPr>
            <a:r>
              <a:t/>
            </a:r>
            <a:endParaRPr sz="2800">
              <a:solidFill>
                <a:srgbClr val="333333"/>
              </a:solidFill>
            </a:endParaRPr>
          </a:p>
          <a:p>
            <a:pPr indent="0" lvl="0" marL="1587" rtl="0" algn="l">
              <a:lnSpc>
                <a:spcPct val="113000"/>
              </a:lnSpc>
              <a:spcBef>
                <a:spcPts val="560"/>
              </a:spcBef>
              <a:spcAft>
                <a:spcPts val="0"/>
              </a:spcAft>
              <a:buSzPts val="2800"/>
              <a:buNone/>
            </a:pPr>
            <a:r>
              <a:t/>
            </a:r>
            <a:endParaRPr sz="2800">
              <a:solidFill>
                <a:srgbClr val="333333"/>
              </a:solidFill>
              <a:latin typeface="Arial"/>
              <a:ea typeface="Arial"/>
              <a:cs typeface="Arial"/>
              <a:sym typeface="Arial"/>
            </a:endParaRPr>
          </a:p>
        </p:txBody>
      </p:sp>
      <p:pic>
        <p:nvPicPr>
          <p:cNvPr id="371" name="Google Shape;371;p33"/>
          <p:cNvPicPr preferRelativeResize="0"/>
          <p:nvPr/>
        </p:nvPicPr>
        <p:blipFill rotWithShape="1">
          <a:blip r:embed="rId3">
            <a:alphaModFix/>
          </a:blip>
          <a:srcRect b="0" l="0" r="0" t="0"/>
          <a:stretch/>
        </p:blipFill>
        <p:spPr>
          <a:xfrm>
            <a:off x="8763248" y="5020988"/>
            <a:ext cx="1134675" cy="1522949"/>
          </a:xfrm>
          <a:prstGeom prst="rect">
            <a:avLst/>
          </a:prstGeom>
          <a:noFill/>
          <a:ln>
            <a:noFill/>
          </a:ln>
        </p:spPr>
      </p:pic>
      <p:pic>
        <p:nvPicPr>
          <p:cNvPr id="372" name="Google Shape;372;p33"/>
          <p:cNvPicPr preferRelativeResize="0"/>
          <p:nvPr/>
        </p:nvPicPr>
        <p:blipFill rotWithShape="1">
          <a:blip r:embed="rId4">
            <a:alphaModFix/>
          </a:blip>
          <a:srcRect b="0" l="45302" r="18808" t="0"/>
          <a:stretch/>
        </p:blipFill>
        <p:spPr>
          <a:xfrm>
            <a:off x="10555275" y="3014138"/>
            <a:ext cx="1300651" cy="1670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34"/>
          <p:cNvPicPr preferRelativeResize="0"/>
          <p:nvPr/>
        </p:nvPicPr>
        <p:blipFill rotWithShape="1">
          <a:blip r:embed="rId3">
            <a:alphaModFix/>
          </a:blip>
          <a:srcRect b="0" l="0" r="0" t="0"/>
          <a:stretch/>
        </p:blipFill>
        <p:spPr>
          <a:xfrm>
            <a:off x="2027000" y="828550"/>
            <a:ext cx="7640676" cy="4120075"/>
          </a:xfrm>
          <a:prstGeom prst="rect">
            <a:avLst/>
          </a:prstGeom>
          <a:noFill/>
          <a:ln>
            <a:noFill/>
          </a:ln>
        </p:spPr>
      </p:pic>
      <p:sp>
        <p:nvSpPr>
          <p:cNvPr id="379" name="Google Shape;379;p34"/>
          <p:cNvSpPr txBox="1"/>
          <p:nvPr/>
        </p:nvSpPr>
        <p:spPr>
          <a:xfrm>
            <a:off x="3453600" y="6290800"/>
            <a:ext cx="7426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hu-HU" sz="1200" u="sng" cap="none" strike="noStrike">
                <a:solidFill>
                  <a:srgbClr val="000000"/>
                </a:solidFill>
                <a:latin typeface="Arial"/>
                <a:ea typeface="Arial"/>
                <a:cs typeface="Arial"/>
                <a:sym typeface="Arial"/>
              </a:rPr>
              <a:t>Forrás:</a:t>
            </a:r>
            <a:r>
              <a:rPr b="0" i="0" lang="hu-HU" sz="1200" u="none" cap="none" strike="noStrike">
                <a:solidFill>
                  <a:srgbClr val="000000"/>
                </a:solidFill>
                <a:latin typeface="Arial"/>
                <a:ea typeface="Arial"/>
                <a:cs typeface="Arial"/>
                <a:sym typeface="Arial"/>
              </a:rPr>
              <a:t> https://www.eufic.org/en/food-safety/article/best-before-use-by-and-sell-by-dates-explained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3" name="Shape 383"/>
        <p:cNvGrpSpPr/>
        <p:nvPr/>
      </p:nvGrpSpPr>
      <p:grpSpPr>
        <a:xfrm>
          <a:off x="0" y="0"/>
          <a:ext cx="0" cy="0"/>
          <a:chOff x="0" y="0"/>
          <a:chExt cx="0" cy="0"/>
        </a:xfrm>
      </p:grpSpPr>
      <p:sp>
        <p:nvSpPr>
          <p:cNvPr id="384" name="Google Shape;384;p35"/>
          <p:cNvSpPr txBox="1"/>
          <p:nvPr>
            <p:ph idx="1" type="body"/>
          </p:nvPr>
        </p:nvSpPr>
        <p:spPr>
          <a:xfrm>
            <a:off x="623393" y="541719"/>
            <a:ext cx="9000000" cy="432000"/>
          </a:xfrm>
          <a:prstGeom prst="rect">
            <a:avLst/>
          </a:prstGeom>
          <a:noFill/>
          <a:ln>
            <a:noFill/>
          </a:ln>
        </p:spPr>
        <p:txBody>
          <a:bodyPr anchorCtr="0" anchor="t" bIns="45700" lIns="91425" spcFirstLastPara="1" rIns="91425" wrap="square" tIns="45700">
            <a:noAutofit/>
          </a:bodyPr>
          <a:lstStyle/>
          <a:p>
            <a:pPr indent="0" lvl="0" marL="0" rtl="1" algn="ctr">
              <a:lnSpc>
                <a:spcPct val="100000"/>
              </a:lnSpc>
              <a:spcBef>
                <a:spcPts val="0"/>
              </a:spcBef>
              <a:spcAft>
                <a:spcPts val="0"/>
              </a:spcAft>
              <a:buClr>
                <a:schemeClr val="dk2"/>
              </a:buClr>
              <a:buSzPts val="3600"/>
              <a:buNone/>
            </a:pPr>
            <a:r>
              <a:rPr b="1" lang="hu-HU" sz="3600"/>
              <a:t>Front of package labels</a:t>
            </a:r>
            <a:endParaRPr/>
          </a:p>
        </p:txBody>
      </p:sp>
      <p:sp>
        <p:nvSpPr>
          <p:cNvPr id="385" name="Google Shape;385;p35"/>
          <p:cNvSpPr txBox="1"/>
          <p:nvPr>
            <p:ph idx="2" type="body"/>
          </p:nvPr>
        </p:nvSpPr>
        <p:spPr>
          <a:xfrm>
            <a:off x="924373" y="1368975"/>
            <a:ext cx="7482300" cy="4759800"/>
          </a:xfrm>
          <a:prstGeom prst="rect">
            <a:avLst/>
          </a:prstGeom>
          <a:noFill/>
          <a:ln>
            <a:noFill/>
          </a:ln>
        </p:spPr>
        <p:txBody>
          <a:bodyPr anchorCtr="0" anchor="t" bIns="45700" lIns="91425" spcFirstLastPara="1" rIns="91425" wrap="square" tIns="45700">
            <a:noAutofit/>
          </a:bodyPr>
          <a:lstStyle/>
          <a:p>
            <a:pPr indent="-336550" lvl="0" marL="457200" rtl="0" algn="l">
              <a:lnSpc>
                <a:spcPct val="113000"/>
              </a:lnSpc>
              <a:spcBef>
                <a:spcPts val="560"/>
              </a:spcBef>
              <a:spcAft>
                <a:spcPts val="0"/>
              </a:spcAft>
              <a:buClr>
                <a:srgbClr val="333333"/>
              </a:buClr>
              <a:buSzPts val="1700"/>
              <a:buChar char="✔"/>
            </a:pPr>
            <a:r>
              <a:rPr lang="hu-HU" sz="1700">
                <a:solidFill>
                  <a:srgbClr val="333333"/>
                </a:solidFill>
              </a:rPr>
              <a:t>A csomagolás elején található címkék (FOPL) a termék elülső oldalán található szimbólumok. Ezek tájékoztathatnak bennünket a következőkről:</a:t>
            </a:r>
            <a:endParaRPr sz="1700">
              <a:solidFill>
                <a:srgbClr val="333333"/>
              </a:solidFill>
            </a:endParaRPr>
          </a:p>
          <a:p>
            <a:pPr indent="-336550" lvl="0" marL="457200" rtl="0" algn="l">
              <a:lnSpc>
                <a:spcPct val="113000"/>
              </a:lnSpc>
              <a:spcBef>
                <a:spcPts val="560"/>
              </a:spcBef>
              <a:spcAft>
                <a:spcPts val="0"/>
              </a:spcAft>
              <a:buClr>
                <a:srgbClr val="333333"/>
              </a:buClr>
              <a:buSzPts val="1700"/>
              <a:buChar char="✔"/>
            </a:pPr>
            <a:r>
              <a:rPr lang="hu-HU" sz="1700">
                <a:solidFill>
                  <a:srgbClr val="333333"/>
                </a:solidFill>
              </a:rPr>
              <a:t>tápanyagtartalom</a:t>
            </a:r>
            <a:endParaRPr sz="1700">
              <a:solidFill>
                <a:srgbClr val="333333"/>
              </a:solidFill>
            </a:endParaRPr>
          </a:p>
          <a:p>
            <a:pPr indent="-336550" lvl="0" marL="457200" rtl="0" algn="l">
              <a:lnSpc>
                <a:spcPct val="113000"/>
              </a:lnSpc>
              <a:spcBef>
                <a:spcPts val="560"/>
              </a:spcBef>
              <a:spcAft>
                <a:spcPts val="0"/>
              </a:spcAft>
              <a:buClr>
                <a:srgbClr val="333333"/>
              </a:buClr>
              <a:buSzPts val="1700"/>
              <a:buChar char="✔"/>
            </a:pPr>
            <a:r>
              <a:rPr lang="hu-HU" sz="1700">
                <a:solidFill>
                  <a:srgbClr val="333333"/>
                </a:solidFill>
              </a:rPr>
              <a:t>mezőgazdasági eredet (bio, regionális...)</a:t>
            </a:r>
            <a:endParaRPr sz="1700">
              <a:solidFill>
                <a:srgbClr val="333333"/>
              </a:solidFill>
            </a:endParaRPr>
          </a:p>
          <a:p>
            <a:pPr indent="-336550" lvl="0" marL="457200" rtl="0" algn="l">
              <a:lnSpc>
                <a:spcPct val="113000"/>
              </a:lnSpc>
              <a:spcBef>
                <a:spcPts val="560"/>
              </a:spcBef>
              <a:spcAft>
                <a:spcPts val="0"/>
              </a:spcAft>
              <a:buClr>
                <a:srgbClr val="333333"/>
              </a:buClr>
              <a:buSzPts val="1700"/>
              <a:buChar char="✔"/>
            </a:pPr>
            <a:r>
              <a:rPr lang="hu-HU" sz="1700">
                <a:solidFill>
                  <a:srgbClr val="333333"/>
                </a:solidFill>
              </a:rPr>
              <a:t>különleges étrendi követelmények (vegetáriánus ételek, gluténmentes ételek...)</a:t>
            </a:r>
            <a:endParaRPr sz="1700">
              <a:solidFill>
                <a:srgbClr val="333333"/>
              </a:solidFill>
            </a:endParaRPr>
          </a:p>
          <a:p>
            <a:pPr indent="-336550" lvl="0" marL="457200" rtl="0" algn="l">
              <a:lnSpc>
                <a:spcPct val="113000"/>
              </a:lnSpc>
              <a:spcBef>
                <a:spcPts val="560"/>
              </a:spcBef>
              <a:spcAft>
                <a:spcPts val="0"/>
              </a:spcAft>
              <a:buClr>
                <a:srgbClr val="333333"/>
              </a:buClr>
              <a:buSzPts val="1700"/>
              <a:buChar char="✔"/>
            </a:pPr>
            <a:r>
              <a:rPr lang="hu-HU" sz="1700">
                <a:solidFill>
                  <a:srgbClr val="333333"/>
                </a:solidFill>
              </a:rPr>
              <a:t>Az EU úgy döntött, hogy harmonizált FOPL-rendszert vezet be, amely az EU-ban értékesített valamennyi csomagoláson megtalálható lesz. A rendszernek tájékoztatnia kell a vásárlókat az élelmiszerek tápanyagtartalmáról, megkönnyítve ezzel az egészséges és tápláló élelmiszerek kiválasztását a gyakorlatban.</a:t>
            </a:r>
            <a:endParaRPr sz="1700">
              <a:solidFill>
                <a:srgbClr val="333333"/>
              </a:solidFill>
            </a:endParaRPr>
          </a:p>
          <a:p>
            <a:pPr indent="-336550" lvl="0" marL="457200" rtl="0" algn="l">
              <a:lnSpc>
                <a:spcPct val="113000"/>
              </a:lnSpc>
              <a:spcBef>
                <a:spcPts val="560"/>
              </a:spcBef>
              <a:spcAft>
                <a:spcPts val="0"/>
              </a:spcAft>
              <a:buClr>
                <a:srgbClr val="333333"/>
              </a:buClr>
              <a:buSzPts val="1700"/>
              <a:buChar char="✔"/>
            </a:pPr>
            <a:r>
              <a:rPr lang="hu-HU" sz="1700">
                <a:solidFill>
                  <a:srgbClr val="333333"/>
                </a:solidFill>
              </a:rPr>
              <a:t>A tájékoztató rendszerről szóló viták jelenleg is folynak, de a kedvencek között van a NUTRI-SCORE rendszer, amelyet a tudósok, az egészségügyi és fogyasztói szervezetek széles körben támogatnak.</a:t>
            </a:r>
            <a:endParaRPr sz="1700">
              <a:solidFill>
                <a:srgbClr val="333333"/>
              </a:solidFill>
            </a:endParaRPr>
          </a:p>
          <a:p>
            <a:pPr indent="0" lvl="0" marL="1587" rtl="0" algn="l">
              <a:lnSpc>
                <a:spcPct val="113000"/>
              </a:lnSpc>
              <a:spcBef>
                <a:spcPts val="560"/>
              </a:spcBef>
              <a:spcAft>
                <a:spcPts val="0"/>
              </a:spcAft>
              <a:buSzPts val="2800"/>
              <a:buNone/>
            </a:pPr>
            <a:r>
              <a:t/>
            </a:r>
            <a:endParaRPr sz="2400">
              <a:solidFill>
                <a:srgbClr val="333333"/>
              </a:solidFill>
              <a:latin typeface="Arial"/>
              <a:ea typeface="Arial"/>
              <a:cs typeface="Arial"/>
              <a:sym typeface="Arial"/>
            </a:endParaRPr>
          </a:p>
        </p:txBody>
      </p:sp>
      <p:pic>
        <p:nvPicPr>
          <p:cNvPr id="386" name="Google Shape;386;p35"/>
          <p:cNvPicPr preferRelativeResize="0"/>
          <p:nvPr/>
        </p:nvPicPr>
        <p:blipFill rotWithShape="1">
          <a:blip r:embed="rId3">
            <a:alphaModFix/>
          </a:blip>
          <a:srcRect b="0" l="0" r="0" t="0"/>
          <a:stretch/>
        </p:blipFill>
        <p:spPr>
          <a:xfrm>
            <a:off x="9136175" y="1827501"/>
            <a:ext cx="2629575" cy="1424350"/>
          </a:xfrm>
          <a:prstGeom prst="rect">
            <a:avLst/>
          </a:prstGeom>
          <a:noFill/>
          <a:ln>
            <a:noFill/>
          </a:ln>
        </p:spPr>
      </p:pic>
      <p:pic>
        <p:nvPicPr>
          <p:cNvPr id="387" name="Google Shape;387;p35"/>
          <p:cNvPicPr preferRelativeResize="0"/>
          <p:nvPr/>
        </p:nvPicPr>
        <p:blipFill rotWithShape="1">
          <a:blip r:embed="rId4">
            <a:alphaModFix/>
          </a:blip>
          <a:srcRect b="0" l="0" r="0" t="0"/>
          <a:stretch/>
        </p:blipFill>
        <p:spPr>
          <a:xfrm>
            <a:off x="9169750" y="3328800"/>
            <a:ext cx="2562425" cy="1253589"/>
          </a:xfrm>
          <a:prstGeom prst="rect">
            <a:avLst/>
          </a:prstGeom>
          <a:noFill/>
          <a:ln>
            <a:noFill/>
          </a:ln>
        </p:spPr>
      </p:pic>
      <p:pic>
        <p:nvPicPr>
          <p:cNvPr id="388" name="Google Shape;388;p35"/>
          <p:cNvPicPr preferRelativeResize="0"/>
          <p:nvPr/>
        </p:nvPicPr>
        <p:blipFill rotWithShape="1">
          <a:blip r:embed="rId5">
            <a:alphaModFix/>
          </a:blip>
          <a:srcRect b="0" l="0" r="0" t="0"/>
          <a:stretch/>
        </p:blipFill>
        <p:spPr>
          <a:xfrm>
            <a:off x="8770499" y="4692257"/>
            <a:ext cx="1064325" cy="1064325"/>
          </a:xfrm>
          <a:prstGeom prst="rect">
            <a:avLst/>
          </a:prstGeom>
          <a:noFill/>
          <a:ln>
            <a:noFill/>
          </a:ln>
        </p:spPr>
      </p:pic>
      <p:pic>
        <p:nvPicPr>
          <p:cNvPr id="389" name="Google Shape;389;p35"/>
          <p:cNvPicPr preferRelativeResize="0"/>
          <p:nvPr/>
        </p:nvPicPr>
        <p:blipFill rotWithShape="1">
          <a:blip r:embed="rId6">
            <a:alphaModFix/>
          </a:blip>
          <a:srcRect b="0" l="0" r="0" t="0"/>
          <a:stretch/>
        </p:blipFill>
        <p:spPr>
          <a:xfrm>
            <a:off x="9929500" y="4836119"/>
            <a:ext cx="776600" cy="776600"/>
          </a:xfrm>
          <a:prstGeom prst="rect">
            <a:avLst/>
          </a:prstGeom>
          <a:noFill/>
          <a:ln>
            <a:noFill/>
          </a:ln>
        </p:spPr>
      </p:pic>
      <p:pic>
        <p:nvPicPr>
          <p:cNvPr id="390" name="Google Shape;390;p35"/>
          <p:cNvPicPr preferRelativeResize="0"/>
          <p:nvPr/>
        </p:nvPicPr>
        <p:blipFill rotWithShape="1">
          <a:blip r:embed="rId7">
            <a:alphaModFix/>
          </a:blip>
          <a:srcRect b="0" l="0" r="0" t="0"/>
          <a:stretch/>
        </p:blipFill>
        <p:spPr>
          <a:xfrm>
            <a:off x="10923400" y="4803235"/>
            <a:ext cx="842350" cy="842350"/>
          </a:xfrm>
          <a:prstGeom prst="rect">
            <a:avLst/>
          </a:prstGeom>
          <a:noFill/>
          <a:ln>
            <a:noFill/>
          </a:ln>
        </p:spPr>
      </p:pic>
      <p:pic>
        <p:nvPicPr>
          <p:cNvPr id="391" name="Google Shape;391;p35"/>
          <p:cNvPicPr preferRelativeResize="0"/>
          <p:nvPr/>
        </p:nvPicPr>
        <p:blipFill rotWithShape="1">
          <a:blip r:embed="rId8">
            <a:alphaModFix/>
          </a:blip>
          <a:srcRect b="0" l="0" r="0" t="0"/>
          <a:stretch/>
        </p:blipFill>
        <p:spPr>
          <a:xfrm>
            <a:off x="9972625" y="5866425"/>
            <a:ext cx="956674" cy="637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6"/>
          <p:cNvSpPr txBox="1"/>
          <p:nvPr>
            <p:ph idx="1" type="body"/>
          </p:nvPr>
        </p:nvSpPr>
        <p:spPr>
          <a:xfrm>
            <a:off x="623393" y="541719"/>
            <a:ext cx="9000000" cy="432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None/>
            </a:pPr>
            <a:r>
              <a:rPr b="1" lang="hu-HU" sz="3600"/>
              <a:t>Gondolatébresztő az élelmiszerekről</a:t>
            </a:r>
            <a:endParaRPr/>
          </a:p>
        </p:txBody>
      </p:sp>
      <p:sp>
        <p:nvSpPr>
          <p:cNvPr id="397" name="Google Shape;397;p36"/>
          <p:cNvSpPr txBox="1"/>
          <p:nvPr>
            <p:ph idx="2" type="body"/>
          </p:nvPr>
        </p:nvSpPr>
        <p:spPr>
          <a:xfrm>
            <a:off x="924368" y="1368975"/>
            <a:ext cx="9630900" cy="4759800"/>
          </a:xfrm>
          <a:prstGeom prst="rect">
            <a:avLst/>
          </a:prstGeom>
          <a:noFill/>
          <a:ln>
            <a:noFill/>
          </a:ln>
        </p:spPr>
        <p:txBody>
          <a:bodyPr anchorCtr="0" anchor="t" bIns="45700" lIns="91425" spcFirstLastPara="1" rIns="91425" wrap="square" tIns="45700">
            <a:noAutofit/>
          </a:bodyPr>
          <a:lstStyle/>
          <a:p>
            <a:pPr indent="-406400" lvl="0" marL="457200" rtl="0" algn="l">
              <a:lnSpc>
                <a:spcPct val="113000"/>
              </a:lnSpc>
              <a:spcBef>
                <a:spcPts val="560"/>
              </a:spcBef>
              <a:spcAft>
                <a:spcPts val="0"/>
              </a:spcAft>
              <a:buClr>
                <a:srgbClr val="333333"/>
              </a:buClr>
              <a:buSzPts val="2800"/>
              <a:buChar char="✔"/>
            </a:pPr>
            <a:r>
              <a:rPr lang="hu-HU" sz="2800">
                <a:solidFill>
                  <a:srgbClr val="333333"/>
                </a:solidFill>
              </a:rPr>
              <a:t>Egy dolog, amelyet megtanultam az élelmiszerek címkézéséről, amit korábban nem tudtam</a:t>
            </a:r>
            <a:endParaRPr/>
          </a:p>
          <a:p>
            <a:pPr indent="0" lvl="0" marL="180975" rtl="0" algn="l">
              <a:lnSpc>
                <a:spcPct val="113000"/>
              </a:lnSpc>
              <a:spcBef>
                <a:spcPts val="560"/>
              </a:spcBef>
              <a:spcAft>
                <a:spcPts val="0"/>
              </a:spcAft>
              <a:buSzPts val="2000"/>
              <a:buNone/>
            </a:pPr>
            <a:r>
              <a:t/>
            </a:r>
            <a:endParaRPr sz="2800">
              <a:solidFill>
                <a:srgbClr val="333333"/>
              </a:solidFill>
            </a:endParaRPr>
          </a:p>
          <a:p>
            <a:pPr indent="-406400" lvl="0" marL="457200" rtl="0" algn="l">
              <a:lnSpc>
                <a:spcPct val="113000"/>
              </a:lnSpc>
              <a:spcBef>
                <a:spcPts val="560"/>
              </a:spcBef>
              <a:spcAft>
                <a:spcPts val="0"/>
              </a:spcAft>
              <a:buClr>
                <a:srgbClr val="333333"/>
              </a:buClr>
              <a:buSzPts val="2800"/>
              <a:buChar char="✔"/>
            </a:pPr>
            <a:r>
              <a:rPr lang="hu-HU" sz="2800">
                <a:solidFill>
                  <a:srgbClr val="333333"/>
                </a:solidFill>
              </a:rPr>
              <a:t>Egy dolog, amelyet megtanultam az élelmiszerek címkézéséről, amiről azt hittem, hogy fordítva van</a:t>
            </a:r>
            <a:endParaRPr/>
          </a:p>
          <a:p>
            <a:pPr indent="0" lvl="0" marL="180975" rtl="0" algn="l">
              <a:lnSpc>
                <a:spcPct val="113000"/>
              </a:lnSpc>
              <a:spcBef>
                <a:spcPts val="560"/>
              </a:spcBef>
              <a:spcAft>
                <a:spcPts val="0"/>
              </a:spcAft>
              <a:buSzPts val="2000"/>
              <a:buNone/>
            </a:pPr>
            <a:r>
              <a:t/>
            </a:r>
            <a:endParaRPr sz="2800">
              <a:solidFill>
                <a:srgbClr val="333333"/>
              </a:solidFill>
            </a:endParaRPr>
          </a:p>
          <a:p>
            <a:pPr indent="-406400" lvl="0" marL="457200" rtl="0" algn="l">
              <a:lnSpc>
                <a:spcPct val="113000"/>
              </a:lnSpc>
              <a:spcBef>
                <a:spcPts val="560"/>
              </a:spcBef>
              <a:spcAft>
                <a:spcPts val="0"/>
              </a:spcAft>
              <a:buClr>
                <a:srgbClr val="333333"/>
              </a:buClr>
              <a:buSzPts val="2800"/>
              <a:buChar char="✔"/>
            </a:pPr>
            <a:r>
              <a:rPr lang="hu-HU" sz="2800">
                <a:solidFill>
                  <a:srgbClr val="333333"/>
                </a:solidFill>
              </a:rPr>
              <a:t>Egy dolog, amelyet megtanultam és amiről szeretnék másoknak is beszélni.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4"/>
          <p:cNvSpPr txBox="1"/>
          <p:nvPr>
            <p:ph idx="1" type="body"/>
          </p:nvPr>
        </p:nvSpPr>
        <p:spPr>
          <a:xfrm>
            <a:off x="527043" y="275594"/>
            <a:ext cx="8640000" cy="43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b="1" lang="hu-HU" sz="4000"/>
              <a:t>Tippeljünk (3)</a:t>
            </a:r>
            <a:endParaRPr/>
          </a:p>
        </p:txBody>
      </p:sp>
      <p:pic>
        <p:nvPicPr>
          <p:cNvPr id="132" name="Google Shape;132;p4"/>
          <p:cNvPicPr preferRelativeResize="0"/>
          <p:nvPr/>
        </p:nvPicPr>
        <p:blipFill rotWithShape="1">
          <a:blip r:embed="rId3">
            <a:alphaModFix/>
          </a:blip>
          <a:srcRect b="23796" l="0" r="0" t="22876"/>
          <a:stretch/>
        </p:blipFill>
        <p:spPr>
          <a:xfrm>
            <a:off x="6439213" y="4176225"/>
            <a:ext cx="4606725" cy="2456600"/>
          </a:xfrm>
          <a:prstGeom prst="rect">
            <a:avLst/>
          </a:prstGeom>
          <a:noFill/>
          <a:ln>
            <a:noFill/>
          </a:ln>
        </p:spPr>
      </p:pic>
      <p:sp>
        <p:nvSpPr>
          <p:cNvPr id="133" name="Google Shape;133;p4"/>
          <p:cNvSpPr txBox="1"/>
          <p:nvPr/>
        </p:nvSpPr>
        <p:spPr>
          <a:xfrm>
            <a:off x="4740413" y="1536300"/>
            <a:ext cx="8004300" cy="32016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50000"/>
              </a:lnSpc>
              <a:spcBef>
                <a:spcPts val="0"/>
              </a:spcBef>
              <a:spcAft>
                <a:spcPts val="0"/>
              </a:spcAft>
              <a:buClr>
                <a:srgbClr val="32281E"/>
              </a:buClr>
              <a:buSzPts val="2800"/>
              <a:buFont typeface="Arial"/>
              <a:buChar char="★"/>
            </a:pPr>
            <a:r>
              <a:rPr b="0" i="0" lang="hu-HU" sz="2800" u="none" cap="none" strike="noStrike">
                <a:solidFill>
                  <a:srgbClr val="32281E"/>
                </a:solidFill>
                <a:latin typeface="Arial"/>
                <a:ea typeface="Arial"/>
                <a:cs typeface="Arial"/>
                <a:sym typeface="Arial"/>
              </a:rPr>
              <a:t>tejzsír</a:t>
            </a:r>
            <a:endParaRPr b="0" i="0" sz="1400" u="none" cap="none" strike="noStrike">
              <a:solidFill>
                <a:srgbClr val="000000"/>
              </a:solidFill>
              <a:latin typeface="Arial"/>
              <a:ea typeface="Arial"/>
              <a:cs typeface="Arial"/>
              <a:sym typeface="Arial"/>
            </a:endParaRPr>
          </a:p>
          <a:p>
            <a:pPr indent="-406400" lvl="0" marL="457200" marR="0" rtl="0" algn="l">
              <a:lnSpc>
                <a:spcPct val="150000"/>
              </a:lnSpc>
              <a:spcBef>
                <a:spcPts val="0"/>
              </a:spcBef>
              <a:spcAft>
                <a:spcPts val="0"/>
              </a:spcAft>
              <a:buClr>
                <a:srgbClr val="32281E"/>
              </a:buClr>
              <a:buSzPts val="2800"/>
              <a:buFont typeface="Arial"/>
              <a:buChar char="★"/>
            </a:pPr>
            <a:r>
              <a:rPr b="0" i="0" lang="hu-HU" sz="2800" u="none" cap="none" strike="noStrike">
                <a:solidFill>
                  <a:srgbClr val="32281E"/>
                </a:solidFill>
                <a:latin typeface="Arial"/>
                <a:ea typeface="Arial"/>
                <a:cs typeface="Arial"/>
                <a:sym typeface="Arial"/>
              </a:rPr>
              <a:t>mogyorópaszta</a:t>
            </a:r>
            <a:endParaRPr b="0" i="0" sz="1400" u="none" cap="none" strike="noStrike">
              <a:solidFill>
                <a:srgbClr val="000000"/>
              </a:solidFill>
              <a:latin typeface="Arial"/>
              <a:ea typeface="Arial"/>
              <a:cs typeface="Arial"/>
              <a:sym typeface="Arial"/>
            </a:endParaRPr>
          </a:p>
          <a:p>
            <a:pPr indent="-406400" lvl="0" marL="457200" marR="0" rtl="0" algn="l">
              <a:lnSpc>
                <a:spcPct val="150000"/>
              </a:lnSpc>
              <a:spcBef>
                <a:spcPts val="0"/>
              </a:spcBef>
              <a:spcAft>
                <a:spcPts val="0"/>
              </a:spcAft>
              <a:buClr>
                <a:srgbClr val="32281E"/>
              </a:buClr>
              <a:buSzPts val="2800"/>
              <a:buFont typeface="Arial"/>
              <a:buChar char="★"/>
            </a:pPr>
            <a:r>
              <a:rPr b="0" i="0" lang="hu-HU" sz="2800" u="none" cap="none" strike="noStrike">
                <a:solidFill>
                  <a:srgbClr val="32281E"/>
                </a:solidFill>
                <a:latin typeface="Arial"/>
                <a:ea typeface="Arial"/>
                <a:cs typeface="Arial"/>
                <a:sym typeface="Arial"/>
              </a:rPr>
              <a:t>emulgeálószer (szójalecitin)</a:t>
            </a:r>
            <a:endParaRPr b="0" i="0" sz="1400" u="none" cap="none" strike="noStrike">
              <a:solidFill>
                <a:srgbClr val="000000"/>
              </a:solidFill>
              <a:latin typeface="Arial"/>
              <a:ea typeface="Arial"/>
              <a:cs typeface="Arial"/>
              <a:sym typeface="Arial"/>
            </a:endParaRPr>
          </a:p>
          <a:p>
            <a:pPr indent="-406400" lvl="0" marL="457200" marR="0" rtl="0" algn="l">
              <a:lnSpc>
                <a:spcPct val="150000"/>
              </a:lnSpc>
              <a:spcBef>
                <a:spcPts val="0"/>
              </a:spcBef>
              <a:spcAft>
                <a:spcPts val="0"/>
              </a:spcAft>
              <a:buClr>
                <a:srgbClr val="32281E"/>
              </a:buClr>
              <a:buSzPts val="2800"/>
              <a:buFont typeface="Arial"/>
              <a:buChar char="★"/>
            </a:pPr>
            <a:r>
              <a:rPr b="0" i="0" lang="hu-HU" sz="2800" u="none" cap="none" strike="noStrike">
                <a:solidFill>
                  <a:srgbClr val="32281E"/>
                </a:solidFill>
                <a:latin typeface="Arial"/>
                <a:ea typeface="Arial"/>
                <a:cs typeface="Arial"/>
                <a:sym typeface="Arial"/>
              </a:rPr>
              <a:t>mesterséges aroma</a:t>
            </a:r>
            <a:endParaRPr b="0" i="0" sz="1400" u="none" cap="none" strike="noStrike">
              <a:solidFill>
                <a:srgbClr val="000000"/>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2800"/>
              <a:buFont typeface="Arial"/>
              <a:buNone/>
            </a:pPr>
            <a:r>
              <a:t/>
            </a:r>
            <a:endParaRPr b="0" i="0" sz="2800" u="none" cap="none" strike="noStrike">
              <a:solidFill>
                <a:srgbClr val="32281E"/>
              </a:solidFill>
              <a:latin typeface="Arial"/>
              <a:ea typeface="Arial"/>
              <a:cs typeface="Arial"/>
              <a:sym typeface="Arial"/>
            </a:endParaRPr>
          </a:p>
        </p:txBody>
      </p:sp>
      <p:sp>
        <p:nvSpPr>
          <p:cNvPr id="134" name="Google Shape;134;p4"/>
          <p:cNvSpPr txBox="1"/>
          <p:nvPr/>
        </p:nvSpPr>
        <p:spPr>
          <a:xfrm>
            <a:off x="288975" y="1454400"/>
            <a:ext cx="4779000" cy="38481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50000"/>
              </a:lnSpc>
              <a:spcBef>
                <a:spcPts val="0"/>
              </a:spcBef>
              <a:spcAft>
                <a:spcPts val="0"/>
              </a:spcAft>
              <a:buClr>
                <a:srgbClr val="32281E"/>
              </a:buClr>
              <a:buSzPts val="2800"/>
              <a:buFont typeface="Arial"/>
              <a:buChar char="★"/>
            </a:pPr>
            <a:r>
              <a:rPr b="0" i="0" lang="hu-HU" sz="2800" u="none" cap="none" strike="noStrike">
                <a:solidFill>
                  <a:srgbClr val="32281E"/>
                </a:solidFill>
                <a:latin typeface="Arial"/>
                <a:ea typeface="Arial"/>
                <a:cs typeface="Arial"/>
                <a:sym typeface="Arial"/>
              </a:rPr>
              <a:t>cukor</a:t>
            </a:r>
            <a:endParaRPr b="0" i="0" sz="1400" u="none" cap="none" strike="noStrike">
              <a:solidFill>
                <a:srgbClr val="000000"/>
              </a:solidFill>
              <a:latin typeface="Arial"/>
              <a:ea typeface="Arial"/>
              <a:cs typeface="Arial"/>
              <a:sym typeface="Arial"/>
            </a:endParaRPr>
          </a:p>
          <a:p>
            <a:pPr indent="-406400" lvl="0" marL="457200" marR="0" rtl="0" algn="l">
              <a:lnSpc>
                <a:spcPct val="150000"/>
              </a:lnSpc>
              <a:spcBef>
                <a:spcPts val="0"/>
              </a:spcBef>
              <a:spcAft>
                <a:spcPts val="0"/>
              </a:spcAft>
              <a:buClr>
                <a:srgbClr val="32281E"/>
              </a:buClr>
              <a:buSzPts val="2800"/>
              <a:buFont typeface="Arial"/>
              <a:buChar char="★"/>
            </a:pPr>
            <a:r>
              <a:rPr b="0" i="0" lang="hu-HU" sz="2800" u="none" cap="none" strike="noStrike">
                <a:solidFill>
                  <a:srgbClr val="32281E"/>
                </a:solidFill>
                <a:latin typeface="Arial"/>
                <a:ea typeface="Arial"/>
                <a:cs typeface="Arial"/>
                <a:sym typeface="Arial"/>
              </a:rPr>
              <a:t>kakaóvaj</a:t>
            </a:r>
            <a:endParaRPr b="0" i="0" sz="1400" u="none" cap="none" strike="noStrike">
              <a:solidFill>
                <a:srgbClr val="000000"/>
              </a:solidFill>
              <a:latin typeface="Arial"/>
              <a:ea typeface="Arial"/>
              <a:cs typeface="Arial"/>
              <a:sym typeface="Arial"/>
            </a:endParaRPr>
          </a:p>
          <a:p>
            <a:pPr indent="-406400" lvl="0" marL="457200" marR="0" rtl="0" algn="l">
              <a:lnSpc>
                <a:spcPct val="150000"/>
              </a:lnSpc>
              <a:spcBef>
                <a:spcPts val="0"/>
              </a:spcBef>
              <a:spcAft>
                <a:spcPts val="0"/>
              </a:spcAft>
              <a:buClr>
                <a:srgbClr val="32281E"/>
              </a:buClr>
              <a:buSzPts val="2800"/>
              <a:buFont typeface="Arial"/>
              <a:buChar char="★"/>
            </a:pPr>
            <a:r>
              <a:rPr b="0" i="0" lang="hu-HU" sz="2800" u="none" cap="none" strike="noStrike">
                <a:solidFill>
                  <a:srgbClr val="32281E"/>
                </a:solidFill>
                <a:latin typeface="Arial"/>
                <a:ea typeface="Arial"/>
                <a:cs typeface="Arial"/>
                <a:sym typeface="Arial"/>
              </a:rPr>
              <a:t>sovány tejpor</a:t>
            </a:r>
            <a:endParaRPr b="0" i="0" sz="1400" u="none" cap="none" strike="noStrike">
              <a:solidFill>
                <a:srgbClr val="000000"/>
              </a:solidFill>
              <a:latin typeface="Arial"/>
              <a:ea typeface="Arial"/>
              <a:cs typeface="Arial"/>
              <a:sym typeface="Arial"/>
            </a:endParaRPr>
          </a:p>
          <a:p>
            <a:pPr indent="-406400" lvl="0" marL="457200" marR="0" rtl="0" algn="l">
              <a:lnSpc>
                <a:spcPct val="150000"/>
              </a:lnSpc>
              <a:spcBef>
                <a:spcPts val="0"/>
              </a:spcBef>
              <a:spcAft>
                <a:spcPts val="0"/>
              </a:spcAft>
              <a:buClr>
                <a:srgbClr val="32281E"/>
              </a:buClr>
              <a:buSzPts val="2800"/>
              <a:buFont typeface="Arial"/>
              <a:buChar char="★"/>
            </a:pPr>
            <a:r>
              <a:rPr b="0" i="0" lang="hu-HU" sz="2800" u="none" cap="none" strike="noStrike">
                <a:solidFill>
                  <a:srgbClr val="32281E"/>
                </a:solidFill>
                <a:latin typeface="Arial"/>
                <a:ea typeface="Arial"/>
                <a:cs typeface="Arial"/>
                <a:sym typeface="Arial"/>
              </a:rPr>
              <a:t>kakaómassza</a:t>
            </a:r>
            <a:endParaRPr b="0" i="0" sz="1400" u="none" cap="none" strike="noStrike">
              <a:solidFill>
                <a:srgbClr val="000000"/>
              </a:solidFill>
              <a:latin typeface="Arial"/>
              <a:ea typeface="Arial"/>
              <a:cs typeface="Arial"/>
              <a:sym typeface="Arial"/>
            </a:endParaRPr>
          </a:p>
          <a:p>
            <a:pPr indent="-406400" lvl="0" marL="457200" marR="0" rtl="0" algn="l">
              <a:lnSpc>
                <a:spcPct val="150000"/>
              </a:lnSpc>
              <a:spcBef>
                <a:spcPts val="0"/>
              </a:spcBef>
              <a:spcAft>
                <a:spcPts val="0"/>
              </a:spcAft>
              <a:buClr>
                <a:srgbClr val="32281E"/>
              </a:buClr>
              <a:buSzPts val="2800"/>
              <a:buFont typeface="Arial"/>
              <a:buChar char="★"/>
            </a:pPr>
            <a:r>
              <a:rPr b="0" i="0" lang="hu-HU" sz="2800" u="none" cap="none" strike="noStrike">
                <a:solidFill>
                  <a:srgbClr val="32281E"/>
                </a:solidFill>
                <a:latin typeface="Arial"/>
                <a:ea typeface="Arial"/>
                <a:cs typeface="Arial"/>
                <a:sym typeface="Arial"/>
              </a:rPr>
              <a:t>tejsavópor (tej)</a:t>
            </a:r>
            <a:endParaRPr b="0" i="0" sz="1400" u="none" cap="none" strike="noStrike">
              <a:solidFill>
                <a:srgbClr val="000000"/>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2800"/>
              <a:buFont typeface="Arial"/>
              <a:buNone/>
            </a:pPr>
            <a:r>
              <a:t/>
            </a:r>
            <a:endParaRPr b="0" i="0" sz="2800" u="none" cap="none" strike="noStrike">
              <a:solidFill>
                <a:srgbClr val="32281E"/>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5"/>
          <p:cNvSpPr txBox="1"/>
          <p:nvPr>
            <p:ph idx="1" type="body"/>
          </p:nvPr>
        </p:nvSpPr>
        <p:spPr>
          <a:xfrm>
            <a:off x="527043" y="275594"/>
            <a:ext cx="8640000" cy="43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b="1" lang="hu-HU" sz="4000"/>
              <a:t>Tippeljünk (4)</a:t>
            </a:r>
            <a:endParaRPr/>
          </a:p>
        </p:txBody>
      </p:sp>
      <p:pic>
        <p:nvPicPr>
          <p:cNvPr id="140" name="Google Shape;140;p5"/>
          <p:cNvPicPr preferRelativeResize="0"/>
          <p:nvPr/>
        </p:nvPicPr>
        <p:blipFill rotWithShape="1">
          <a:blip r:embed="rId3">
            <a:alphaModFix/>
          </a:blip>
          <a:srcRect b="2594" l="0" r="0" t="2595"/>
          <a:stretch/>
        </p:blipFill>
        <p:spPr>
          <a:xfrm>
            <a:off x="6041775" y="2067625"/>
            <a:ext cx="4779002" cy="2548469"/>
          </a:xfrm>
          <a:prstGeom prst="rect">
            <a:avLst/>
          </a:prstGeom>
          <a:noFill/>
          <a:ln>
            <a:noFill/>
          </a:ln>
        </p:spPr>
      </p:pic>
      <p:sp>
        <p:nvSpPr>
          <p:cNvPr id="141" name="Google Shape;141;p5"/>
          <p:cNvSpPr txBox="1"/>
          <p:nvPr/>
        </p:nvSpPr>
        <p:spPr>
          <a:xfrm>
            <a:off x="288975" y="1822900"/>
            <a:ext cx="4779000" cy="12621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50000"/>
              </a:lnSpc>
              <a:spcBef>
                <a:spcPts val="0"/>
              </a:spcBef>
              <a:spcAft>
                <a:spcPts val="0"/>
              </a:spcAft>
              <a:buClr>
                <a:srgbClr val="32281E"/>
              </a:buClr>
              <a:buSzPts val="2800"/>
              <a:buFont typeface="Arial"/>
              <a:buChar char="★"/>
            </a:pPr>
            <a:r>
              <a:rPr b="0" i="0" lang="hu-HU" sz="2800" u="none" cap="none" strike="noStrike">
                <a:solidFill>
                  <a:srgbClr val="32281E"/>
                </a:solidFill>
                <a:latin typeface="Arial"/>
                <a:ea typeface="Arial"/>
                <a:cs typeface="Arial"/>
                <a:sym typeface="Arial"/>
              </a:rPr>
              <a:t>Adj hozzá összetevőt itt</a:t>
            </a:r>
            <a:endParaRPr b="0" i="0" sz="1400" u="none" cap="none" strike="noStrike">
              <a:solidFill>
                <a:srgbClr val="000000"/>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2800"/>
              <a:buFont typeface="Arial"/>
              <a:buNone/>
            </a:pPr>
            <a:r>
              <a:t/>
            </a:r>
            <a:endParaRPr b="0" i="0" sz="2800" u="none" cap="none" strike="noStrike">
              <a:solidFill>
                <a:srgbClr val="32281E"/>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6"/>
          <p:cNvSpPr txBox="1"/>
          <p:nvPr>
            <p:ph idx="1" type="body"/>
          </p:nvPr>
        </p:nvSpPr>
        <p:spPr>
          <a:xfrm>
            <a:off x="527043" y="275594"/>
            <a:ext cx="8640000" cy="43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b="1" lang="hu-HU" sz="4000"/>
              <a:t>Tippeljünk (5)</a:t>
            </a:r>
            <a:endParaRPr/>
          </a:p>
        </p:txBody>
      </p:sp>
      <p:pic>
        <p:nvPicPr>
          <p:cNvPr id="147" name="Google Shape;147;p6"/>
          <p:cNvPicPr preferRelativeResize="0"/>
          <p:nvPr/>
        </p:nvPicPr>
        <p:blipFill rotWithShape="1">
          <a:blip r:embed="rId3">
            <a:alphaModFix/>
          </a:blip>
          <a:srcRect b="2594" l="0" r="0" t="2595"/>
          <a:stretch/>
        </p:blipFill>
        <p:spPr>
          <a:xfrm>
            <a:off x="6041775" y="2067625"/>
            <a:ext cx="4779002" cy="2548469"/>
          </a:xfrm>
          <a:prstGeom prst="rect">
            <a:avLst/>
          </a:prstGeom>
          <a:noFill/>
          <a:ln>
            <a:noFill/>
          </a:ln>
        </p:spPr>
      </p:pic>
      <p:sp>
        <p:nvSpPr>
          <p:cNvPr id="148" name="Google Shape;148;p6"/>
          <p:cNvSpPr txBox="1"/>
          <p:nvPr/>
        </p:nvSpPr>
        <p:spPr>
          <a:xfrm>
            <a:off x="288975" y="1822900"/>
            <a:ext cx="4779000" cy="12621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50000"/>
              </a:lnSpc>
              <a:spcBef>
                <a:spcPts val="0"/>
              </a:spcBef>
              <a:spcAft>
                <a:spcPts val="0"/>
              </a:spcAft>
              <a:buClr>
                <a:srgbClr val="32281E"/>
              </a:buClr>
              <a:buSzPts val="2800"/>
              <a:buFont typeface="Arial"/>
              <a:buChar char="★"/>
            </a:pPr>
            <a:r>
              <a:rPr b="0" i="0" lang="hu-HU" sz="2800" u="none" cap="none" strike="noStrike">
                <a:solidFill>
                  <a:srgbClr val="32281E"/>
                </a:solidFill>
                <a:latin typeface="Arial"/>
                <a:ea typeface="Arial"/>
                <a:cs typeface="Arial"/>
                <a:sym typeface="Arial"/>
              </a:rPr>
              <a:t>Adj hozzá összetevőt itt</a:t>
            </a:r>
            <a:endParaRPr b="0" i="0" sz="1400" u="none" cap="none" strike="noStrike">
              <a:solidFill>
                <a:srgbClr val="000000"/>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2800"/>
              <a:buFont typeface="Arial"/>
              <a:buNone/>
            </a:pPr>
            <a:r>
              <a:t/>
            </a:r>
            <a:endParaRPr b="0" i="0" sz="2800" u="none" cap="none" strike="noStrike">
              <a:solidFill>
                <a:srgbClr val="32281E"/>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7"/>
          <p:cNvSpPr txBox="1"/>
          <p:nvPr>
            <p:ph idx="1" type="body"/>
          </p:nvPr>
        </p:nvSpPr>
        <p:spPr>
          <a:xfrm>
            <a:off x="527043" y="275594"/>
            <a:ext cx="8640000" cy="43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b="1" lang="hu-HU" sz="4000"/>
              <a:t>Tippeljünk (6)</a:t>
            </a:r>
            <a:endParaRPr/>
          </a:p>
        </p:txBody>
      </p:sp>
      <p:pic>
        <p:nvPicPr>
          <p:cNvPr id="154" name="Google Shape;154;p7"/>
          <p:cNvPicPr preferRelativeResize="0"/>
          <p:nvPr/>
        </p:nvPicPr>
        <p:blipFill rotWithShape="1">
          <a:blip r:embed="rId3">
            <a:alphaModFix/>
          </a:blip>
          <a:srcRect b="2594" l="0" r="0" t="2595"/>
          <a:stretch/>
        </p:blipFill>
        <p:spPr>
          <a:xfrm>
            <a:off x="6041775" y="2067625"/>
            <a:ext cx="4779002" cy="2548469"/>
          </a:xfrm>
          <a:prstGeom prst="rect">
            <a:avLst/>
          </a:prstGeom>
          <a:noFill/>
          <a:ln>
            <a:noFill/>
          </a:ln>
        </p:spPr>
      </p:pic>
      <p:sp>
        <p:nvSpPr>
          <p:cNvPr id="155" name="Google Shape;155;p7"/>
          <p:cNvSpPr txBox="1"/>
          <p:nvPr/>
        </p:nvSpPr>
        <p:spPr>
          <a:xfrm>
            <a:off x="288975" y="1822900"/>
            <a:ext cx="4779000" cy="12621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50000"/>
              </a:lnSpc>
              <a:spcBef>
                <a:spcPts val="0"/>
              </a:spcBef>
              <a:spcAft>
                <a:spcPts val="0"/>
              </a:spcAft>
              <a:buClr>
                <a:srgbClr val="32281E"/>
              </a:buClr>
              <a:buSzPts val="2800"/>
              <a:buFont typeface="Arial"/>
              <a:buChar char="★"/>
            </a:pPr>
            <a:r>
              <a:rPr b="0" i="0" lang="hu-HU" sz="2800" u="none" cap="none" strike="noStrike">
                <a:solidFill>
                  <a:srgbClr val="32281E"/>
                </a:solidFill>
                <a:latin typeface="Arial"/>
                <a:ea typeface="Arial"/>
                <a:cs typeface="Arial"/>
                <a:sym typeface="Arial"/>
              </a:rPr>
              <a:t>Adj hozzá összetevőt itt</a:t>
            </a:r>
            <a:endParaRPr b="0" i="0" sz="1400" u="none" cap="none" strike="noStrike">
              <a:solidFill>
                <a:srgbClr val="000000"/>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2800"/>
              <a:buFont typeface="Arial"/>
              <a:buNone/>
            </a:pPr>
            <a:r>
              <a:t/>
            </a:r>
            <a:endParaRPr b="0" i="0" sz="2800" u="none" cap="none" strike="noStrike">
              <a:solidFill>
                <a:srgbClr val="32281E"/>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8"/>
          <p:cNvSpPr txBox="1"/>
          <p:nvPr>
            <p:ph idx="1" type="body"/>
          </p:nvPr>
        </p:nvSpPr>
        <p:spPr>
          <a:xfrm>
            <a:off x="1042768" y="763744"/>
            <a:ext cx="8640000" cy="432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000"/>
              <a:buNone/>
            </a:pPr>
            <a:r>
              <a:rPr b="1" lang="hu-HU" sz="3600"/>
              <a:t>Mit gondolsz, miért volt nehéz (vagy néha könnyű) azonosítani a termékeket?</a:t>
            </a:r>
            <a:endParaRPr/>
          </a:p>
        </p:txBody>
      </p:sp>
      <p:sp>
        <p:nvSpPr>
          <p:cNvPr id="161" name="Google Shape;161;p8"/>
          <p:cNvSpPr txBox="1"/>
          <p:nvPr/>
        </p:nvSpPr>
        <p:spPr>
          <a:xfrm>
            <a:off x="4095075" y="1628150"/>
            <a:ext cx="3000000" cy="4602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700"/>
              <a:buFont typeface="Arial"/>
              <a:buNone/>
            </a:pPr>
            <a:r>
              <a:rPr b="1" i="0" lang="hu-HU" sz="28700" u="none" cap="none" strike="noStrike">
                <a:solidFill>
                  <a:srgbClr val="034EA2"/>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9"/>
          <p:cNvSpPr txBox="1"/>
          <p:nvPr>
            <p:ph idx="1" type="body"/>
          </p:nvPr>
        </p:nvSpPr>
        <p:spPr>
          <a:xfrm>
            <a:off x="623393" y="541719"/>
            <a:ext cx="8640000" cy="43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000"/>
              <a:buNone/>
            </a:pPr>
            <a:r>
              <a:rPr b="1" lang="hu-HU" sz="3600"/>
              <a:t>Miről fogunk beszélni:</a:t>
            </a:r>
            <a:endParaRPr/>
          </a:p>
        </p:txBody>
      </p:sp>
      <p:sp>
        <p:nvSpPr>
          <p:cNvPr id="167" name="Google Shape;167;p9"/>
          <p:cNvSpPr txBox="1"/>
          <p:nvPr/>
        </p:nvSpPr>
        <p:spPr>
          <a:xfrm>
            <a:off x="838750" y="1828200"/>
            <a:ext cx="9621000" cy="38481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50000"/>
              </a:lnSpc>
              <a:spcBef>
                <a:spcPts val="0"/>
              </a:spcBef>
              <a:spcAft>
                <a:spcPts val="0"/>
              </a:spcAft>
              <a:buClr>
                <a:srgbClr val="000000"/>
              </a:buClr>
              <a:buSzPts val="2800"/>
              <a:buFont typeface="Calibri"/>
              <a:buChar char="●"/>
            </a:pPr>
            <a:r>
              <a:rPr b="0" i="0" lang="hu-HU" sz="2800" u="none" cap="none" strike="noStrike">
                <a:solidFill>
                  <a:srgbClr val="000000"/>
                </a:solidFill>
                <a:latin typeface="Calibri"/>
                <a:ea typeface="Calibri"/>
                <a:cs typeface="Calibri"/>
                <a:sym typeface="Calibri"/>
              </a:rPr>
              <a:t>Milyen információk szerepelnek az élelmiszerek csomagolásán?</a:t>
            </a:r>
            <a:endParaRPr b="0" i="0" sz="1400" u="none" cap="none" strike="noStrike">
              <a:solidFill>
                <a:srgbClr val="000000"/>
              </a:solidFill>
              <a:latin typeface="Arial"/>
              <a:ea typeface="Arial"/>
              <a:cs typeface="Arial"/>
              <a:sym typeface="Arial"/>
            </a:endParaRPr>
          </a:p>
          <a:p>
            <a:pPr indent="-406400" lvl="0" marL="457200" marR="0" rtl="0" algn="l">
              <a:lnSpc>
                <a:spcPct val="150000"/>
              </a:lnSpc>
              <a:spcBef>
                <a:spcPts val="0"/>
              </a:spcBef>
              <a:spcAft>
                <a:spcPts val="0"/>
              </a:spcAft>
              <a:buClr>
                <a:srgbClr val="000000"/>
              </a:buClr>
              <a:buSzPts val="2800"/>
              <a:buFont typeface="Calibri"/>
              <a:buChar char="●"/>
            </a:pPr>
            <a:r>
              <a:rPr b="0" i="0" lang="hu-HU" sz="2800" u="none" cap="none" strike="noStrike">
                <a:solidFill>
                  <a:srgbClr val="000000"/>
                </a:solidFill>
                <a:latin typeface="Calibri"/>
                <a:ea typeface="Calibri"/>
                <a:cs typeface="Calibri"/>
                <a:sym typeface="Calibri"/>
              </a:rPr>
              <a:t>Hogyan kell megfejteni az összetevők listáját?</a:t>
            </a:r>
            <a:endParaRPr b="0" i="0" sz="1400" u="none" cap="none" strike="noStrike">
              <a:solidFill>
                <a:srgbClr val="000000"/>
              </a:solidFill>
              <a:latin typeface="Arial"/>
              <a:ea typeface="Arial"/>
              <a:cs typeface="Arial"/>
              <a:sym typeface="Arial"/>
            </a:endParaRPr>
          </a:p>
          <a:p>
            <a:pPr indent="-406400" lvl="0" marL="457200" marR="0" rtl="0" algn="l">
              <a:lnSpc>
                <a:spcPct val="150000"/>
              </a:lnSpc>
              <a:spcBef>
                <a:spcPts val="0"/>
              </a:spcBef>
              <a:spcAft>
                <a:spcPts val="0"/>
              </a:spcAft>
              <a:buClr>
                <a:srgbClr val="000000"/>
              </a:buClr>
              <a:buSzPts val="2800"/>
              <a:buFont typeface="Calibri"/>
              <a:buChar char="●"/>
            </a:pPr>
            <a:r>
              <a:rPr b="0" i="0" lang="hu-HU" sz="2800" u="none" cap="none" strike="noStrike">
                <a:solidFill>
                  <a:srgbClr val="000000"/>
                </a:solidFill>
                <a:latin typeface="Calibri"/>
                <a:ea typeface="Calibri"/>
                <a:cs typeface="Calibri"/>
                <a:sym typeface="Calibri"/>
              </a:rPr>
              <a:t>Hogyan kell megfejteni a tápértékjelölést? </a:t>
            </a:r>
            <a:endParaRPr b="0" i="0" sz="1400" u="none" cap="none" strike="noStrike">
              <a:solidFill>
                <a:srgbClr val="000000"/>
              </a:solidFill>
              <a:latin typeface="Arial"/>
              <a:ea typeface="Arial"/>
              <a:cs typeface="Arial"/>
              <a:sym typeface="Arial"/>
            </a:endParaRPr>
          </a:p>
          <a:p>
            <a:pPr indent="-406400" lvl="0" marL="457200" marR="0" rtl="0" algn="l">
              <a:lnSpc>
                <a:spcPct val="150000"/>
              </a:lnSpc>
              <a:spcBef>
                <a:spcPts val="0"/>
              </a:spcBef>
              <a:spcAft>
                <a:spcPts val="0"/>
              </a:spcAft>
              <a:buClr>
                <a:srgbClr val="000000"/>
              </a:buClr>
              <a:buSzPts val="2800"/>
              <a:buFont typeface="Calibri"/>
              <a:buChar char="●"/>
            </a:pPr>
            <a:r>
              <a:rPr lang="hu-HU" sz="2800">
                <a:latin typeface="Calibri"/>
                <a:ea typeface="Calibri"/>
                <a:cs typeface="Calibri"/>
                <a:sym typeface="Calibri"/>
              </a:rPr>
              <a:t>Fogyaszthatóság</a:t>
            </a:r>
            <a:r>
              <a:rPr b="0" i="0" lang="hu-HU" sz="2800" u="none" cap="none" strike="noStrike">
                <a:solidFill>
                  <a:srgbClr val="000000"/>
                </a:solidFill>
                <a:latin typeface="Calibri"/>
                <a:ea typeface="Calibri"/>
                <a:cs typeface="Calibri"/>
                <a:sym typeface="Calibri"/>
              </a:rPr>
              <a:t> (Use by), Minőségét megőrzi (Best before) - mit jelentenek?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04_witte achtergrond">
  <a:themeElements>
    <a:clrScheme name="EIT Colour Palette">
      <a:dk1>
        <a:srgbClr val="333333"/>
      </a:dk1>
      <a:lt1>
        <a:srgbClr val="FFFFFF"/>
      </a:lt1>
      <a:dk2>
        <a:srgbClr val="034EA2"/>
      </a:dk2>
      <a:lt2>
        <a:srgbClr val="6BB745"/>
      </a:lt2>
      <a:accent1>
        <a:srgbClr val="73C4EE"/>
      </a:accent1>
      <a:accent2>
        <a:srgbClr val="630F7A"/>
      </a:accent2>
      <a:accent3>
        <a:srgbClr val="E74394"/>
      </a:accent3>
      <a:accent4>
        <a:srgbClr val="152D79"/>
      </a:accent4>
      <a:accent5>
        <a:srgbClr val="FDCD15"/>
      </a:accent5>
      <a:accent6>
        <a:srgbClr val="00AFAA"/>
      </a:accent6>
      <a:hlink>
        <a:srgbClr val="333333"/>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07_witte achtergrond, blauwe tekst">
  <a:themeElements>
    <a:clrScheme name="EIT Colour Palette">
      <a:dk1>
        <a:srgbClr val="333333"/>
      </a:dk1>
      <a:lt1>
        <a:srgbClr val="FFFFFF"/>
      </a:lt1>
      <a:dk2>
        <a:srgbClr val="034EA2"/>
      </a:dk2>
      <a:lt2>
        <a:srgbClr val="6BB745"/>
      </a:lt2>
      <a:accent1>
        <a:srgbClr val="73C4EE"/>
      </a:accent1>
      <a:accent2>
        <a:srgbClr val="630F7A"/>
      </a:accent2>
      <a:accent3>
        <a:srgbClr val="E74394"/>
      </a:accent3>
      <a:accent4>
        <a:srgbClr val="152D79"/>
      </a:accent4>
      <a:accent5>
        <a:srgbClr val="FDCD15"/>
      </a:accent5>
      <a:accent6>
        <a:srgbClr val="00AFAA"/>
      </a:accent6>
      <a:hlink>
        <a:srgbClr val="333333"/>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